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7556500" cy="10693400"/>
  <p:notesSz cx="6858000" cy="9144000"/>
  <p:embeddedFontLst>
    <p:embeddedFont>
      <p:font typeface="Questrial" charset="1" panose="02000000000000000000"/>
      <p:regular r:id="rId7"/>
    </p:embeddedFont>
    <p:embeddedFont>
      <p:font typeface="Glacial Indifference" charset="1" panose="00000000000000000000"/>
      <p:regular r:id="rId8"/>
    </p:embeddedFont>
    <p:embeddedFont>
      <p:font typeface="Glacial Indifference Bold" charset="1" panose="000008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22919" y="8184874"/>
            <a:ext cx="2092877" cy="7553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53"/>
              </a:lnSpc>
              <a:spcBef>
                <a:spcPct val="0"/>
              </a:spcBef>
            </a:pPr>
            <a:r>
              <a:rPr lang="en-US" sz="1466" spc="542" strike="noStrike" u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CENTRES D’INTÉRÊT</a:t>
            </a:r>
          </a:p>
          <a:p>
            <a:pPr algn="ctr" marL="0" indent="0" lvl="0">
              <a:lnSpc>
                <a:spcPts val="2053"/>
              </a:lnSpc>
              <a:spcBef>
                <a:spcPct val="0"/>
              </a:spcBef>
            </a:pPr>
          </a:p>
        </p:txBody>
      </p:sp>
      <p:sp>
        <p:nvSpPr>
          <p:cNvPr name="AutoShape 3" id="3"/>
          <p:cNvSpPr/>
          <p:nvPr/>
        </p:nvSpPr>
        <p:spPr>
          <a:xfrm rot="0">
            <a:off x="-379001" y="3162163"/>
            <a:ext cx="3014505" cy="7872761"/>
          </a:xfrm>
          <a:prstGeom prst="rect">
            <a:avLst/>
          </a:prstGeom>
          <a:solidFill>
            <a:srgbClr val="2D3B4D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0" y="0"/>
            <a:ext cx="2635504" cy="3234994"/>
            <a:chOff x="0" y="0"/>
            <a:chExt cx="539291" cy="66196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39291" cy="661961"/>
            </a:xfrm>
            <a:custGeom>
              <a:avLst/>
              <a:gdLst/>
              <a:ahLst/>
              <a:cxnLst/>
              <a:rect r="r" b="b" t="t" l="l"/>
              <a:pathLst>
                <a:path h="661961" w="539291">
                  <a:moveTo>
                    <a:pt x="0" y="0"/>
                  </a:moveTo>
                  <a:lnTo>
                    <a:pt x="539291" y="0"/>
                  </a:lnTo>
                  <a:lnTo>
                    <a:pt x="539291" y="661961"/>
                  </a:lnTo>
                  <a:lnTo>
                    <a:pt x="0" y="661961"/>
                  </a:lnTo>
                  <a:close/>
                </a:path>
              </a:pathLst>
            </a:custGeom>
            <a:blipFill>
              <a:blip r:embed="rId2"/>
              <a:stretch>
                <a:fillRect l="-3455" t="0" r="-3455" b="-3535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3060788" y="4148855"/>
            <a:ext cx="608008" cy="57108"/>
            <a:chOff x="0" y="0"/>
            <a:chExt cx="217896" cy="2046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7896" cy="20466"/>
            </a:xfrm>
            <a:custGeom>
              <a:avLst/>
              <a:gdLst/>
              <a:ahLst/>
              <a:cxnLst/>
              <a:rect r="r" b="b" t="t" l="l"/>
              <a:pathLst>
                <a:path h="20466" w="217896">
                  <a:moveTo>
                    <a:pt x="10233" y="0"/>
                  </a:moveTo>
                  <a:lnTo>
                    <a:pt x="207663" y="0"/>
                  </a:lnTo>
                  <a:cubicBezTo>
                    <a:pt x="213315" y="0"/>
                    <a:pt x="217896" y="4581"/>
                    <a:pt x="217896" y="10233"/>
                  </a:cubicBezTo>
                  <a:lnTo>
                    <a:pt x="217896" y="10233"/>
                  </a:lnTo>
                  <a:cubicBezTo>
                    <a:pt x="217896" y="15885"/>
                    <a:pt x="213315" y="20466"/>
                    <a:pt x="207663" y="20466"/>
                  </a:cubicBezTo>
                  <a:lnTo>
                    <a:pt x="10233" y="20466"/>
                  </a:lnTo>
                  <a:cubicBezTo>
                    <a:pt x="4581" y="20466"/>
                    <a:pt x="0" y="15885"/>
                    <a:pt x="0" y="10233"/>
                  </a:cubicBezTo>
                  <a:lnTo>
                    <a:pt x="0" y="10233"/>
                  </a:lnTo>
                  <a:cubicBezTo>
                    <a:pt x="0" y="4581"/>
                    <a:pt x="4581" y="0"/>
                    <a:pt x="10233" y="0"/>
                  </a:cubicBezTo>
                  <a:close/>
                </a:path>
              </a:pathLst>
            </a:custGeom>
            <a:solidFill>
              <a:srgbClr val="2D3B4D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217896" cy="49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66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3148508" y="8631093"/>
            <a:ext cx="608008" cy="57108"/>
            <a:chOff x="0" y="0"/>
            <a:chExt cx="217896" cy="2046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17896" cy="20466"/>
            </a:xfrm>
            <a:custGeom>
              <a:avLst/>
              <a:gdLst/>
              <a:ahLst/>
              <a:cxnLst/>
              <a:rect r="r" b="b" t="t" l="l"/>
              <a:pathLst>
                <a:path h="20466" w="217896">
                  <a:moveTo>
                    <a:pt x="10233" y="0"/>
                  </a:moveTo>
                  <a:lnTo>
                    <a:pt x="207663" y="0"/>
                  </a:lnTo>
                  <a:cubicBezTo>
                    <a:pt x="213315" y="0"/>
                    <a:pt x="217896" y="4581"/>
                    <a:pt x="217896" y="10233"/>
                  </a:cubicBezTo>
                  <a:lnTo>
                    <a:pt x="217896" y="10233"/>
                  </a:lnTo>
                  <a:cubicBezTo>
                    <a:pt x="217896" y="15885"/>
                    <a:pt x="213315" y="20466"/>
                    <a:pt x="207663" y="20466"/>
                  </a:cubicBezTo>
                  <a:lnTo>
                    <a:pt x="10233" y="20466"/>
                  </a:lnTo>
                  <a:cubicBezTo>
                    <a:pt x="4581" y="20466"/>
                    <a:pt x="0" y="15885"/>
                    <a:pt x="0" y="10233"/>
                  </a:cubicBezTo>
                  <a:lnTo>
                    <a:pt x="0" y="10233"/>
                  </a:lnTo>
                  <a:cubicBezTo>
                    <a:pt x="0" y="4581"/>
                    <a:pt x="4581" y="0"/>
                    <a:pt x="10233" y="0"/>
                  </a:cubicBezTo>
                  <a:close/>
                </a:path>
              </a:pathLst>
            </a:custGeom>
            <a:solidFill>
              <a:srgbClr val="2D3B4D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28575"/>
              <a:ext cx="217896" cy="49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66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3065610" y="2263066"/>
            <a:ext cx="608008" cy="57108"/>
            <a:chOff x="0" y="0"/>
            <a:chExt cx="217896" cy="2046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7896" cy="20466"/>
            </a:xfrm>
            <a:custGeom>
              <a:avLst/>
              <a:gdLst/>
              <a:ahLst/>
              <a:cxnLst/>
              <a:rect r="r" b="b" t="t" l="l"/>
              <a:pathLst>
                <a:path h="20466" w="217896">
                  <a:moveTo>
                    <a:pt x="10233" y="0"/>
                  </a:moveTo>
                  <a:lnTo>
                    <a:pt x="207663" y="0"/>
                  </a:lnTo>
                  <a:cubicBezTo>
                    <a:pt x="213315" y="0"/>
                    <a:pt x="217896" y="4581"/>
                    <a:pt x="217896" y="10233"/>
                  </a:cubicBezTo>
                  <a:lnTo>
                    <a:pt x="217896" y="10233"/>
                  </a:lnTo>
                  <a:cubicBezTo>
                    <a:pt x="217896" y="15885"/>
                    <a:pt x="213315" y="20466"/>
                    <a:pt x="207663" y="20466"/>
                  </a:cubicBezTo>
                  <a:lnTo>
                    <a:pt x="10233" y="20466"/>
                  </a:lnTo>
                  <a:cubicBezTo>
                    <a:pt x="4581" y="20466"/>
                    <a:pt x="0" y="15885"/>
                    <a:pt x="0" y="10233"/>
                  </a:cubicBezTo>
                  <a:lnTo>
                    <a:pt x="0" y="10233"/>
                  </a:lnTo>
                  <a:cubicBezTo>
                    <a:pt x="0" y="4581"/>
                    <a:pt x="4581" y="0"/>
                    <a:pt x="10233" y="0"/>
                  </a:cubicBezTo>
                  <a:close/>
                </a:path>
              </a:pathLst>
            </a:custGeom>
            <a:solidFill>
              <a:srgbClr val="2D3B4D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28575"/>
              <a:ext cx="217896" cy="49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66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73776" y="4120301"/>
            <a:ext cx="608008" cy="57108"/>
            <a:chOff x="0" y="0"/>
            <a:chExt cx="217896" cy="2046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17896" cy="20466"/>
            </a:xfrm>
            <a:custGeom>
              <a:avLst/>
              <a:gdLst/>
              <a:ahLst/>
              <a:cxnLst/>
              <a:rect r="r" b="b" t="t" l="l"/>
              <a:pathLst>
                <a:path h="20466" w="217896">
                  <a:moveTo>
                    <a:pt x="10233" y="0"/>
                  </a:moveTo>
                  <a:lnTo>
                    <a:pt x="207663" y="0"/>
                  </a:lnTo>
                  <a:cubicBezTo>
                    <a:pt x="213315" y="0"/>
                    <a:pt x="217896" y="4581"/>
                    <a:pt x="217896" y="10233"/>
                  </a:cubicBezTo>
                  <a:lnTo>
                    <a:pt x="217896" y="10233"/>
                  </a:lnTo>
                  <a:cubicBezTo>
                    <a:pt x="217896" y="15885"/>
                    <a:pt x="213315" y="20466"/>
                    <a:pt x="207663" y="20466"/>
                  </a:cubicBezTo>
                  <a:lnTo>
                    <a:pt x="10233" y="20466"/>
                  </a:lnTo>
                  <a:cubicBezTo>
                    <a:pt x="4581" y="20466"/>
                    <a:pt x="0" y="15885"/>
                    <a:pt x="0" y="10233"/>
                  </a:cubicBezTo>
                  <a:lnTo>
                    <a:pt x="0" y="10233"/>
                  </a:lnTo>
                  <a:cubicBezTo>
                    <a:pt x="0" y="4581"/>
                    <a:pt x="4581" y="0"/>
                    <a:pt x="102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28575"/>
              <a:ext cx="217896" cy="49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66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973776" y="6117007"/>
            <a:ext cx="608008" cy="57108"/>
            <a:chOff x="0" y="0"/>
            <a:chExt cx="217896" cy="20466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17896" cy="20466"/>
            </a:xfrm>
            <a:custGeom>
              <a:avLst/>
              <a:gdLst/>
              <a:ahLst/>
              <a:cxnLst/>
              <a:rect r="r" b="b" t="t" l="l"/>
              <a:pathLst>
                <a:path h="20466" w="217896">
                  <a:moveTo>
                    <a:pt x="10233" y="0"/>
                  </a:moveTo>
                  <a:lnTo>
                    <a:pt x="207663" y="0"/>
                  </a:lnTo>
                  <a:cubicBezTo>
                    <a:pt x="213315" y="0"/>
                    <a:pt x="217896" y="4581"/>
                    <a:pt x="217896" y="10233"/>
                  </a:cubicBezTo>
                  <a:lnTo>
                    <a:pt x="217896" y="10233"/>
                  </a:lnTo>
                  <a:cubicBezTo>
                    <a:pt x="217896" y="15885"/>
                    <a:pt x="213315" y="20466"/>
                    <a:pt x="207663" y="20466"/>
                  </a:cubicBezTo>
                  <a:lnTo>
                    <a:pt x="10233" y="20466"/>
                  </a:lnTo>
                  <a:cubicBezTo>
                    <a:pt x="4581" y="20466"/>
                    <a:pt x="0" y="15885"/>
                    <a:pt x="0" y="10233"/>
                  </a:cubicBezTo>
                  <a:lnTo>
                    <a:pt x="0" y="10233"/>
                  </a:lnTo>
                  <a:cubicBezTo>
                    <a:pt x="0" y="4581"/>
                    <a:pt x="4581" y="0"/>
                    <a:pt x="102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28575"/>
              <a:ext cx="217896" cy="49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66"/>
                </a:lnSpc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372901" y="6931112"/>
            <a:ext cx="159744" cy="173501"/>
          </a:xfrm>
          <a:custGeom>
            <a:avLst/>
            <a:gdLst/>
            <a:ahLst/>
            <a:cxnLst/>
            <a:rect r="r" b="b" t="t" l="l"/>
            <a:pathLst>
              <a:path h="173501" w="159744">
                <a:moveTo>
                  <a:pt x="0" y="0"/>
                </a:moveTo>
                <a:lnTo>
                  <a:pt x="159743" y="0"/>
                </a:lnTo>
                <a:lnTo>
                  <a:pt x="159743" y="173501"/>
                </a:lnTo>
                <a:lnTo>
                  <a:pt x="0" y="1735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2951" t="0" r="0" b="-13202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350505" y="6659755"/>
            <a:ext cx="204535" cy="146681"/>
          </a:xfrm>
          <a:custGeom>
            <a:avLst/>
            <a:gdLst/>
            <a:ahLst/>
            <a:cxnLst/>
            <a:rect r="r" b="b" t="t" l="l"/>
            <a:pathLst>
              <a:path h="146681" w="204535">
                <a:moveTo>
                  <a:pt x="0" y="0"/>
                </a:moveTo>
                <a:lnTo>
                  <a:pt x="204535" y="0"/>
                </a:lnTo>
                <a:lnTo>
                  <a:pt x="204535" y="146680"/>
                </a:lnTo>
                <a:lnTo>
                  <a:pt x="0" y="1466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389704" y="6336581"/>
            <a:ext cx="126138" cy="193532"/>
          </a:xfrm>
          <a:custGeom>
            <a:avLst/>
            <a:gdLst/>
            <a:ahLst/>
            <a:cxnLst/>
            <a:rect r="r" b="b" t="t" l="l"/>
            <a:pathLst>
              <a:path h="193532" w="126138">
                <a:moveTo>
                  <a:pt x="0" y="0"/>
                </a:moveTo>
                <a:lnTo>
                  <a:pt x="126138" y="0"/>
                </a:lnTo>
                <a:lnTo>
                  <a:pt x="126138" y="193532"/>
                </a:lnTo>
                <a:lnTo>
                  <a:pt x="0" y="1935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350505" y="7203002"/>
            <a:ext cx="204535" cy="165115"/>
          </a:xfrm>
          <a:custGeom>
            <a:avLst/>
            <a:gdLst/>
            <a:ahLst/>
            <a:cxnLst/>
            <a:rect r="r" b="b" t="t" l="l"/>
            <a:pathLst>
              <a:path h="165115" w="204535">
                <a:moveTo>
                  <a:pt x="0" y="0"/>
                </a:moveTo>
                <a:lnTo>
                  <a:pt x="204535" y="0"/>
                </a:lnTo>
                <a:lnTo>
                  <a:pt x="204535" y="165115"/>
                </a:lnTo>
                <a:lnTo>
                  <a:pt x="0" y="16511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973776" y="8174876"/>
            <a:ext cx="608008" cy="57108"/>
            <a:chOff x="0" y="0"/>
            <a:chExt cx="217896" cy="20466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17896" cy="20466"/>
            </a:xfrm>
            <a:custGeom>
              <a:avLst/>
              <a:gdLst/>
              <a:ahLst/>
              <a:cxnLst/>
              <a:rect r="r" b="b" t="t" l="l"/>
              <a:pathLst>
                <a:path h="20466" w="217896">
                  <a:moveTo>
                    <a:pt x="10233" y="0"/>
                  </a:moveTo>
                  <a:lnTo>
                    <a:pt x="207663" y="0"/>
                  </a:lnTo>
                  <a:cubicBezTo>
                    <a:pt x="213315" y="0"/>
                    <a:pt x="217896" y="4581"/>
                    <a:pt x="217896" y="10233"/>
                  </a:cubicBezTo>
                  <a:lnTo>
                    <a:pt x="217896" y="10233"/>
                  </a:lnTo>
                  <a:cubicBezTo>
                    <a:pt x="217896" y="15885"/>
                    <a:pt x="213315" y="20466"/>
                    <a:pt x="207663" y="20466"/>
                  </a:cubicBezTo>
                  <a:lnTo>
                    <a:pt x="10233" y="20466"/>
                  </a:lnTo>
                  <a:cubicBezTo>
                    <a:pt x="4581" y="20466"/>
                    <a:pt x="0" y="15885"/>
                    <a:pt x="0" y="10233"/>
                  </a:cubicBezTo>
                  <a:lnTo>
                    <a:pt x="0" y="10233"/>
                  </a:lnTo>
                  <a:cubicBezTo>
                    <a:pt x="0" y="4581"/>
                    <a:pt x="4581" y="0"/>
                    <a:pt x="102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28575"/>
              <a:ext cx="217896" cy="49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66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334614" y="8468113"/>
            <a:ext cx="256367" cy="254969"/>
          </a:xfrm>
          <a:custGeom>
            <a:avLst/>
            <a:gdLst/>
            <a:ahLst/>
            <a:cxnLst/>
            <a:rect r="r" b="b" t="t" l="l"/>
            <a:pathLst>
              <a:path h="254969" w="256367">
                <a:moveTo>
                  <a:pt x="0" y="0"/>
                </a:moveTo>
                <a:lnTo>
                  <a:pt x="256367" y="0"/>
                </a:lnTo>
                <a:lnTo>
                  <a:pt x="256367" y="254969"/>
                </a:lnTo>
                <a:lnTo>
                  <a:pt x="0" y="25496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330097" y="8981559"/>
            <a:ext cx="265401" cy="271826"/>
          </a:xfrm>
          <a:custGeom>
            <a:avLst/>
            <a:gdLst/>
            <a:ahLst/>
            <a:cxnLst/>
            <a:rect r="r" b="b" t="t" l="l"/>
            <a:pathLst>
              <a:path h="271826" w="265401">
                <a:moveTo>
                  <a:pt x="0" y="0"/>
                </a:moveTo>
                <a:lnTo>
                  <a:pt x="265401" y="0"/>
                </a:lnTo>
                <a:lnTo>
                  <a:pt x="265401" y="271826"/>
                </a:lnTo>
                <a:lnTo>
                  <a:pt x="0" y="27182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2990037" y="402468"/>
            <a:ext cx="4555469" cy="7219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2"/>
              </a:lnSpc>
            </a:pPr>
            <a:r>
              <a:rPr lang="en-US" sz="4202" spc="172">
                <a:solidFill>
                  <a:srgbClr val="3B3B3B"/>
                </a:solidFill>
                <a:latin typeface="Questrial"/>
                <a:ea typeface="Questrial"/>
                <a:cs typeface="Questrial"/>
                <a:sym typeface="Questrial"/>
              </a:rPr>
              <a:t>Thomas Garcia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693708" y="8612984"/>
            <a:ext cx="1782667" cy="191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13"/>
              </a:lnSpc>
            </a:pPr>
            <a:r>
              <a:rPr lang="en-US" sz="108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Football, vélo, natation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693708" y="6344600"/>
            <a:ext cx="1609579" cy="185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66"/>
              </a:lnSpc>
            </a:pPr>
            <a:r>
              <a:rPr lang="en-US" sz="1047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123 Anywhere St., AnyCity,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04003" y="6631180"/>
            <a:ext cx="1811793" cy="185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66"/>
              </a:lnSpc>
            </a:pPr>
            <a:r>
              <a:rPr lang="en-US" sz="1047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hello@reallygreatsite.com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04003" y="6910818"/>
            <a:ext cx="1609579" cy="185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66"/>
              </a:lnSpc>
            </a:pPr>
            <a:r>
              <a:rPr lang="en-US" sz="1047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123-456-7890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0" y="5700773"/>
            <a:ext cx="2635504" cy="2447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53"/>
              </a:lnSpc>
              <a:spcBef>
                <a:spcPct val="0"/>
              </a:spcBef>
            </a:pPr>
            <a:r>
              <a:rPr lang="en-US" sz="1466" spc="542" strike="noStrike" u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CONTACT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148508" y="9178409"/>
            <a:ext cx="2101218" cy="5725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16"/>
              </a:lnSpc>
              <a:spcBef>
                <a:spcPct val="0"/>
              </a:spcBef>
            </a:pPr>
            <a:r>
              <a:rPr lang="en-US" sz="1082" strike="noStrike" u="none">
                <a:solidFill>
                  <a:srgbClr val="3B3B3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Arabe       :  Bilingue</a:t>
            </a:r>
          </a:p>
          <a:p>
            <a:pPr algn="l" marL="0" indent="0" lvl="0">
              <a:lnSpc>
                <a:spcPts val="1516"/>
              </a:lnSpc>
              <a:spcBef>
                <a:spcPct val="0"/>
              </a:spcBef>
            </a:pPr>
            <a:r>
              <a:rPr lang="en-US" sz="1082" strike="noStrike" u="none">
                <a:solidFill>
                  <a:srgbClr val="3B3B3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Anglais     :  Niveau scolaire</a:t>
            </a:r>
          </a:p>
          <a:p>
            <a:pPr algn="l" marL="0" indent="0" lvl="0">
              <a:lnSpc>
                <a:spcPts val="1516"/>
              </a:lnSpc>
              <a:spcBef>
                <a:spcPct val="0"/>
              </a:spcBef>
            </a:pPr>
            <a:r>
              <a:rPr lang="en-US" sz="1082" strike="noStrike" u="none">
                <a:solidFill>
                  <a:srgbClr val="3B3B3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Espagnol  :  Niveau scolaire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3145407" y="8293751"/>
            <a:ext cx="3905068" cy="248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53"/>
              </a:lnSpc>
              <a:spcBef>
                <a:spcPct val="0"/>
              </a:spcBef>
            </a:pPr>
            <a:r>
              <a:rPr lang="en-US" sz="1466" spc="542" strike="noStrike" u="none">
                <a:solidFill>
                  <a:srgbClr val="191919"/>
                </a:solidFill>
                <a:latin typeface="Questrial"/>
                <a:ea typeface="Questrial"/>
                <a:cs typeface="Questrial"/>
                <a:sym typeface="Questrial"/>
              </a:rPr>
              <a:t>COMPÉTENCES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3060788" y="1932837"/>
            <a:ext cx="3989687" cy="248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53"/>
              </a:lnSpc>
              <a:spcBef>
                <a:spcPct val="0"/>
              </a:spcBef>
            </a:pPr>
            <a:r>
              <a:rPr lang="en-US" sz="1466" spc="542" strike="noStrike" u="none">
                <a:solidFill>
                  <a:srgbClr val="191919"/>
                </a:solidFill>
                <a:latin typeface="Questrial"/>
                <a:ea typeface="Questrial"/>
                <a:cs typeface="Questrial"/>
                <a:sym typeface="Questrial"/>
              </a:rPr>
              <a:t>FORMATION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3043441" y="3814968"/>
            <a:ext cx="4007034" cy="248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53"/>
              </a:lnSpc>
              <a:spcBef>
                <a:spcPct val="0"/>
              </a:spcBef>
            </a:pPr>
            <a:r>
              <a:rPr lang="en-US" sz="1466" spc="542" strike="noStrike" u="none">
                <a:solidFill>
                  <a:srgbClr val="191919"/>
                </a:solidFill>
                <a:latin typeface="Questrial"/>
                <a:ea typeface="Questrial"/>
                <a:cs typeface="Questrial"/>
                <a:sym typeface="Questrial"/>
              </a:rPr>
              <a:t>EXPÉRIENCE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3148508" y="8860909"/>
            <a:ext cx="1709148" cy="182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593"/>
              </a:lnSpc>
              <a:spcBef>
                <a:spcPct val="0"/>
              </a:spcBef>
            </a:pPr>
            <a:r>
              <a:rPr lang="en-US" b="true" sz="900" strike="noStrike" u="none">
                <a:solidFill>
                  <a:srgbClr val="2D3B4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LANGUES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693708" y="7182604"/>
            <a:ext cx="1609579" cy="185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66"/>
              </a:lnSpc>
            </a:pPr>
            <a:r>
              <a:rPr lang="en-US" sz="1047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Permis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3057721" y="4689609"/>
            <a:ext cx="817036" cy="148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260"/>
              </a:lnSpc>
              <a:spcBef>
                <a:spcPct val="0"/>
              </a:spcBef>
            </a:pPr>
            <a:r>
              <a:rPr lang="en-US" b="true" sz="900">
                <a:solidFill>
                  <a:srgbClr val="3B3B3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Durance Média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3057721" y="5658146"/>
            <a:ext cx="615897" cy="148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260"/>
              </a:lnSpc>
              <a:spcBef>
                <a:spcPct val="0"/>
              </a:spcBef>
            </a:pPr>
            <a:r>
              <a:rPr lang="en-US" b="true" sz="900" strike="noStrike" u="none">
                <a:solidFill>
                  <a:srgbClr val="3B3B3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Bio&amp;Bon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3057721" y="4457483"/>
            <a:ext cx="740827" cy="182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2"/>
              </a:lnSpc>
            </a:pPr>
            <a:r>
              <a:rPr lang="en-US" b="true" sz="899">
                <a:solidFill>
                  <a:srgbClr val="2D3B4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12/12/</a:t>
            </a:r>
            <a:r>
              <a:rPr lang="en-US" b="true" sz="899" u="none">
                <a:solidFill>
                  <a:srgbClr val="2D3B4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2025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3057721" y="5426021"/>
            <a:ext cx="740827" cy="182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592"/>
              </a:lnSpc>
              <a:spcBef>
                <a:spcPct val="0"/>
              </a:spcBef>
            </a:pPr>
            <a:r>
              <a:rPr lang="en-US" b="true" sz="899" strike="noStrike" u="none">
                <a:solidFill>
                  <a:srgbClr val="2D3B4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12/12/2025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4042050" y="4470314"/>
            <a:ext cx="3115900" cy="143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0"/>
              </a:lnSpc>
              <a:spcBef>
                <a:spcPct val="0"/>
              </a:spcBef>
            </a:pPr>
            <a:r>
              <a:rPr lang="en-US" b="true" sz="800" spc="79">
                <a:solidFill>
                  <a:srgbClr val="3B3B3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CHARGÉ DE COMMUNICATION &amp; MARKETING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4042050" y="4611257"/>
            <a:ext cx="3115900" cy="7104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32080" indent="-66040" lvl="1">
              <a:lnSpc>
                <a:spcPts val="1416"/>
              </a:lnSpc>
              <a:buFont typeface="Arial"/>
              <a:buChar char="•"/>
            </a:pPr>
            <a:r>
              <a:rPr lang="en-US" sz="800">
                <a:solidFill>
                  <a:srgbClr val="4E657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Lancement complète d'une marque</a:t>
            </a:r>
          </a:p>
          <a:p>
            <a:pPr algn="l" marL="132080" indent="-66040" lvl="1">
              <a:lnSpc>
                <a:spcPts val="1416"/>
              </a:lnSpc>
              <a:buFont typeface="Arial"/>
              <a:buChar char="•"/>
            </a:pPr>
            <a:r>
              <a:rPr lang="en-US" sz="800">
                <a:solidFill>
                  <a:srgbClr val="4E657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Community manager : gestion des réseaux sociaux</a:t>
            </a:r>
          </a:p>
          <a:p>
            <a:pPr algn="l" marL="132080" indent="-66040" lvl="1">
              <a:lnSpc>
                <a:spcPts val="1416"/>
              </a:lnSpc>
              <a:buFont typeface="Arial"/>
              <a:buChar char="•"/>
            </a:pPr>
            <a:r>
              <a:rPr lang="en-US" sz="800">
                <a:solidFill>
                  <a:srgbClr val="4E657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RP  (communiqués et dossiers de presse)</a:t>
            </a:r>
          </a:p>
          <a:p>
            <a:pPr algn="l" marL="132080" indent="-66040" lvl="1">
              <a:lnSpc>
                <a:spcPts val="1416"/>
              </a:lnSpc>
              <a:buFont typeface="Arial"/>
              <a:buChar char="•"/>
            </a:pPr>
            <a:r>
              <a:rPr lang="en-US" sz="800">
                <a:solidFill>
                  <a:srgbClr val="4E657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Print (roll up; adhésifs, catalogue)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4042050" y="5445071"/>
            <a:ext cx="3391570" cy="143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20"/>
              </a:lnSpc>
              <a:spcBef>
                <a:spcPct val="0"/>
              </a:spcBef>
            </a:pPr>
            <a:r>
              <a:rPr lang="en-US" b="true" sz="800" spc="79" strike="noStrike" u="none">
                <a:solidFill>
                  <a:srgbClr val="3B3B3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ASSISTANT MARKETING SERVICE SUPPORT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4042050" y="5611864"/>
            <a:ext cx="3257772" cy="3548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32080" indent="-66040" lvl="1">
              <a:lnSpc>
                <a:spcPts val="1416"/>
              </a:lnSpc>
              <a:spcBef>
                <a:spcPct val="0"/>
              </a:spcBef>
              <a:buFont typeface="Arial"/>
              <a:buChar char="•"/>
            </a:pPr>
            <a:r>
              <a:rPr lang="en-US" sz="800" strike="noStrike" u="none">
                <a:solidFill>
                  <a:srgbClr val="4E657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Salons / Forums</a:t>
            </a:r>
          </a:p>
          <a:p>
            <a:pPr algn="l" marL="132080" indent="-66040" lvl="1">
              <a:lnSpc>
                <a:spcPts val="1416"/>
              </a:lnSpc>
              <a:spcBef>
                <a:spcPct val="0"/>
              </a:spcBef>
              <a:buFont typeface="Arial"/>
              <a:buChar char="•"/>
            </a:pPr>
            <a:r>
              <a:rPr lang="en-US" sz="800" strike="noStrike" u="none">
                <a:solidFill>
                  <a:srgbClr val="4E657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Organisation des visites lycées pour les chargés de recrutement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3057721" y="6397403"/>
            <a:ext cx="756001" cy="148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260"/>
              </a:lnSpc>
              <a:spcBef>
                <a:spcPct val="0"/>
              </a:spcBef>
            </a:pPr>
            <a:r>
              <a:rPr lang="en-US" b="true" sz="900" strike="noStrike" u="none">
                <a:solidFill>
                  <a:srgbClr val="3B3B3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Fitissimo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3057721" y="7168075"/>
            <a:ext cx="740827" cy="148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260"/>
              </a:lnSpc>
              <a:spcBef>
                <a:spcPct val="0"/>
              </a:spcBef>
            </a:pPr>
            <a:r>
              <a:rPr lang="en-US" b="true" sz="900" strike="noStrike" u="none">
                <a:solidFill>
                  <a:srgbClr val="3B3B3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Tempo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3057721" y="6165277"/>
            <a:ext cx="740827" cy="182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592"/>
              </a:lnSpc>
              <a:spcBef>
                <a:spcPct val="0"/>
              </a:spcBef>
            </a:pPr>
            <a:r>
              <a:rPr lang="en-US" b="true" sz="899" strike="noStrike" u="none">
                <a:solidFill>
                  <a:srgbClr val="2D3B4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12/12/2024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3057721" y="6935949"/>
            <a:ext cx="740827" cy="182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592"/>
              </a:lnSpc>
              <a:spcBef>
                <a:spcPct val="0"/>
              </a:spcBef>
            </a:pPr>
            <a:r>
              <a:rPr lang="en-US" b="true" sz="899" strike="noStrike" u="none">
                <a:solidFill>
                  <a:srgbClr val="2D3B4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12/12/2024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4042050" y="6178108"/>
            <a:ext cx="3115900" cy="143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20"/>
              </a:lnSpc>
              <a:spcBef>
                <a:spcPct val="0"/>
              </a:spcBef>
            </a:pPr>
            <a:r>
              <a:rPr lang="en-US" b="true" sz="800" spc="79" strike="noStrike" u="none">
                <a:solidFill>
                  <a:srgbClr val="3B3B3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CHARGÉ DE COMMUNICATION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4042050" y="6353078"/>
            <a:ext cx="3115900" cy="3548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32080" indent="-66040" lvl="1">
              <a:lnSpc>
                <a:spcPts val="1416"/>
              </a:lnSpc>
              <a:spcBef>
                <a:spcPct val="0"/>
              </a:spcBef>
              <a:buFont typeface="Arial"/>
              <a:buChar char="•"/>
            </a:pPr>
            <a:r>
              <a:rPr lang="en-US" sz="800" strike="noStrike" u="none">
                <a:solidFill>
                  <a:srgbClr val="4E657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Réalisation kakémonos, banderoles, affiches.</a:t>
            </a:r>
          </a:p>
          <a:p>
            <a:pPr algn="l" marL="132080" indent="-66040" lvl="1">
              <a:lnSpc>
                <a:spcPts val="1416"/>
              </a:lnSpc>
              <a:spcBef>
                <a:spcPct val="0"/>
              </a:spcBef>
              <a:buFont typeface="Arial"/>
              <a:buChar char="•"/>
            </a:pPr>
            <a:r>
              <a:rPr lang="en-US" sz="800" strike="noStrike" u="none">
                <a:solidFill>
                  <a:srgbClr val="4E657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Mise en place d'un jeu concours : prospection des lots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4042050" y="6956957"/>
            <a:ext cx="2874155" cy="143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20"/>
              </a:lnSpc>
              <a:spcBef>
                <a:spcPct val="0"/>
              </a:spcBef>
            </a:pPr>
            <a:r>
              <a:rPr lang="en-US" b="true" sz="800" spc="79" strike="noStrike" u="none">
                <a:solidFill>
                  <a:srgbClr val="3B3B3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CHARGÉ DE COMMUNICATION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4042050" y="7123750"/>
            <a:ext cx="3391570" cy="710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32080" indent="-66040" lvl="1">
              <a:lnSpc>
                <a:spcPts val="1416"/>
              </a:lnSpc>
              <a:spcBef>
                <a:spcPct val="0"/>
              </a:spcBef>
              <a:buFont typeface="Arial"/>
              <a:buChar char="•"/>
            </a:pPr>
            <a:r>
              <a:rPr lang="en-US" sz="800" strike="noStrike" u="none">
                <a:solidFill>
                  <a:srgbClr val="4E657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Réalisation plaquette commerciale, logo, affiches ...</a:t>
            </a:r>
          </a:p>
          <a:p>
            <a:pPr algn="l" marL="132080" indent="-66040" lvl="1">
              <a:lnSpc>
                <a:spcPts val="1416"/>
              </a:lnSpc>
              <a:spcBef>
                <a:spcPct val="0"/>
              </a:spcBef>
              <a:buFont typeface="Arial"/>
              <a:buChar char="•"/>
            </a:pPr>
            <a:r>
              <a:rPr lang="en-US" sz="800" strike="noStrike" u="none">
                <a:solidFill>
                  <a:srgbClr val="4E657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Organisation d'événements (cérémonie, tournoi de pétanque)</a:t>
            </a:r>
          </a:p>
          <a:p>
            <a:pPr algn="l" marL="132080" indent="-66040" lvl="1">
              <a:lnSpc>
                <a:spcPts val="1416"/>
              </a:lnSpc>
              <a:spcBef>
                <a:spcPct val="0"/>
              </a:spcBef>
              <a:buFont typeface="Arial"/>
              <a:buChar char="•"/>
            </a:pPr>
            <a:r>
              <a:rPr lang="en-US" sz="800" strike="noStrike" u="none">
                <a:solidFill>
                  <a:srgbClr val="4E657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Gestion administration, site web, réseaux sociaux, publipostages</a:t>
            </a:r>
          </a:p>
          <a:p>
            <a:pPr algn="l" marL="132080" indent="-66040" lvl="1">
              <a:lnSpc>
                <a:spcPts val="1416"/>
              </a:lnSpc>
              <a:spcBef>
                <a:spcPct val="0"/>
              </a:spcBef>
              <a:buFont typeface="Arial"/>
              <a:buChar char="•"/>
            </a:pPr>
            <a:r>
              <a:rPr lang="en-US" sz="800" strike="noStrike" u="none">
                <a:solidFill>
                  <a:srgbClr val="4E657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Interviews sur le terrain, journaliste sportive, montage, publication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3060788" y="2598536"/>
            <a:ext cx="4239034" cy="868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773"/>
              </a:lnSpc>
            </a:pPr>
            <a:r>
              <a:rPr lang="en-US" b="true" sz="1049" strike="noStrike" u="none">
                <a:solidFill>
                  <a:srgbClr val="2D3B4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2022 - Master spécialisé en technique - École Amédé Autran </a:t>
            </a:r>
          </a:p>
          <a:p>
            <a:pPr algn="l" marL="0" indent="0" lvl="0">
              <a:lnSpc>
                <a:spcPts val="1773"/>
              </a:lnSpc>
            </a:pPr>
            <a:r>
              <a:rPr lang="en-US" b="true" sz="1049" strike="noStrike" u="none">
                <a:solidFill>
                  <a:srgbClr val="2D3B4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2020 - Licence commerce vente - École Amédé Autran </a:t>
            </a:r>
          </a:p>
          <a:p>
            <a:pPr algn="l" marL="0" indent="0" lvl="0">
              <a:lnSpc>
                <a:spcPts val="1773"/>
              </a:lnSpc>
            </a:pPr>
            <a:r>
              <a:rPr lang="en-US" b="true" sz="1049" strike="noStrike" u="none">
                <a:solidFill>
                  <a:srgbClr val="2D3B4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2019  - Bts communication - École Amédé Autran </a:t>
            </a:r>
          </a:p>
          <a:p>
            <a:pPr algn="l" marL="0" indent="0" lvl="0">
              <a:lnSpc>
                <a:spcPts val="1773"/>
              </a:lnSpc>
            </a:pPr>
            <a:r>
              <a:rPr lang="en-US" b="true" sz="1049" strike="noStrike" u="none">
                <a:solidFill>
                  <a:srgbClr val="2D3B4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2017  - Bac scientifique (spécialité mathématiques) - Amédé Autran 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90305" y="3740693"/>
            <a:ext cx="2454894" cy="242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53"/>
              </a:lnSpc>
              <a:spcBef>
                <a:spcPct val="0"/>
              </a:spcBef>
            </a:pPr>
            <a:r>
              <a:rPr lang="en-US" sz="1466" spc="542" strike="noStrike" u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PROFIL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386565" y="4325040"/>
            <a:ext cx="1862374" cy="988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65"/>
              </a:lnSpc>
            </a:pPr>
            <a:r>
              <a:rPr lang="en-US" sz="1118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Déterminé, sérieux, autonome et conscient du travail qui m'attend, je suis persuadé que je serais un élément moteur au sein de votre structure !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3060788" y="1071343"/>
            <a:ext cx="3362082" cy="3164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06"/>
              </a:lnSpc>
              <a:spcBef>
                <a:spcPct val="0"/>
              </a:spcBef>
            </a:pPr>
            <a:r>
              <a:rPr lang="en-US" sz="1790" spc="662">
                <a:solidFill>
                  <a:srgbClr val="2D3B4D"/>
                </a:solidFill>
                <a:latin typeface="Questrial"/>
                <a:ea typeface="Questrial"/>
                <a:cs typeface="Questrial"/>
                <a:sym typeface="Questrial"/>
              </a:rPr>
              <a:t>COMMERCIAL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705361" y="8412959"/>
            <a:ext cx="1709148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SPORTS :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693826" y="8918905"/>
            <a:ext cx="1709148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VOYAGES :</a:t>
            </a:r>
            <a:r>
              <a:rPr lang="en-US" sz="999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 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693708" y="9116315"/>
            <a:ext cx="1862493" cy="191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13"/>
              </a:lnSpc>
              <a:spcBef>
                <a:spcPct val="0"/>
              </a:spcBef>
            </a:pPr>
            <a:r>
              <a:rPr lang="en-US" sz="1080" strike="noStrike" u="none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Italie, Espagne, Angleterre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5303147" y="8860909"/>
            <a:ext cx="1936731" cy="182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593"/>
              </a:lnSpc>
              <a:spcBef>
                <a:spcPct val="0"/>
              </a:spcBef>
            </a:pPr>
            <a:r>
              <a:rPr lang="en-US" b="true" sz="900" strike="noStrike" u="none">
                <a:solidFill>
                  <a:srgbClr val="2D3B4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LOGICIELS MAÎTRISÉS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5303147" y="9178409"/>
            <a:ext cx="823962" cy="556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16"/>
              </a:lnSpc>
              <a:spcBef>
                <a:spcPct val="0"/>
              </a:spcBef>
            </a:pPr>
            <a:r>
              <a:rPr lang="en-US" sz="1082" strike="noStrike" u="none">
                <a:solidFill>
                  <a:srgbClr val="3B3B3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Logiciel 1</a:t>
            </a:r>
          </a:p>
          <a:p>
            <a:pPr algn="l" marL="0" indent="0" lvl="0">
              <a:lnSpc>
                <a:spcPts val="1516"/>
              </a:lnSpc>
              <a:spcBef>
                <a:spcPct val="0"/>
              </a:spcBef>
            </a:pPr>
            <a:r>
              <a:rPr lang="en-US" sz="1082" strike="noStrike" u="none">
                <a:solidFill>
                  <a:srgbClr val="3B3B3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Logiciel 2</a:t>
            </a:r>
          </a:p>
          <a:p>
            <a:pPr algn="l" marL="0" indent="0" lvl="0">
              <a:lnSpc>
                <a:spcPts val="1516"/>
              </a:lnSpc>
              <a:spcBef>
                <a:spcPct val="0"/>
              </a:spcBef>
            </a:pPr>
            <a:r>
              <a:rPr lang="en-US" sz="1082" strike="noStrike" u="none">
                <a:solidFill>
                  <a:srgbClr val="3B3B3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Logiciel 3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0" y="7758642"/>
            <a:ext cx="2635504" cy="2447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53"/>
              </a:lnSpc>
              <a:spcBef>
                <a:spcPct val="0"/>
              </a:spcBef>
            </a:pPr>
            <a:r>
              <a:rPr lang="en-US" sz="1466" spc="542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INTÉRÊTS</a:t>
            </a:r>
          </a:p>
        </p:txBody>
      </p:sp>
      <p:grpSp>
        <p:nvGrpSpPr>
          <p:cNvPr name="Group 68" id="68"/>
          <p:cNvGrpSpPr/>
          <p:nvPr/>
        </p:nvGrpSpPr>
        <p:grpSpPr>
          <a:xfrm rot="0">
            <a:off x="26093" y="3195058"/>
            <a:ext cx="2726495" cy="68490"/>
            <a:chOff x="0" y="0"/>
            <a:chExt cx="977114" cy="24545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977114" cy="24545"/>
            </a:xfrm>
            <a:custGeom>
              <a:avLst/>
              <a:gdLst/>
              <a:ahLst/>
              <a:cxnLst/>
              <a:rect r="r" b="b" t="t" l="l"/>
              <a:pathLst>
                <a:path h="24545" w="977114">
                  <a:moveTo>
                    <a:pt x="0" y="0"/>
                  </a:moveTo>
                  <a:lnTo>
                    <a:pt x="977114" y="0"/>
                  </a:lnTo>
                  <a:lnTo>
                    <a:pt x="977114" y="24545"/>
                  </a:lnTo>
                  <a:lnTo>
                    <a:pt x="0" y="2454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0" id="70"/>
            <p:cNvSpPr txBox="true"/>
            <p:nvPr/>
          </p:nvSpPr>
          <p:spPr>
            <a:xfrm>
              <a:off x="0" y="-28575"/>
              <a:ext cx="977114" cy="531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66"/>
                </a:lnSpc>
              </a:p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DAHFt2VQP6g</dc:identifier>
  <dcterms:modified xsi:type="dcterms:W3CDTF">2011-08-01T06:04:30Z</dcterms:modified>
  <cp:revision>1</cp:revision>
  <dc:title>Cv homme professionnel simple bleu blanc</dc:title>
</cp:coreProperties>
</file>