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7556500" cy="10693400"/>
  <p:notesSz cx="6858000" cy="9144000"/>
  <p:embeddedFontLst>
    <p:embeddedFont>
      <p:font typeface="Poppins" charset="1" panose="00000500000000000000"/>
      <p:regular r:id="rId7"/>
    </p:embeddedFont>
    <p:embeddedFont>
      <p:font typeface="Poppins Semi-Bold" charset="1" panose="00000700000000000000"/>
      <p:regular r:id="rId8"/>
    </p:embeddedFont>
    <p:embeddedFont>
      <p:font typeface="Poppins Bold" charset="1" panose="0000080000000000000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62710" y="-61263"/>
            <a:ext cx="8741665" cy="2776415"/>
            <a:chOff x="0" y="0"/>
            <a:chExt cx="4023710" cy="1277959"/>
          </a:xfrm>
        </p:grpSpPr>
        <p:sp>
          <p:nvSpPr>
            <p:cNvPr name="Freeform 3" id="3"/>
            <p:cNvSpPr/>
            <p:nvPr/>
          </p:nvSpPr>
          <p:spPr>
            <a:xfrm flipH="false" flipV="false" rot="0">
              <a:off x="0" y="0"/>
              <a:ext cx="4023709" cy="1277959"/>
            </a:xfrm>
            <a:custGeom>
              <a:avLst/>
              <a:gdLst/>
              <a:ahLst/>
              <a:cxnLst/>
              <a:rect r="r" b="b" t="t" l="l"/>
              <a:pathLst>
                <a:path h="1277959" w="4023709">
                  <a:moveTo>
                    <a:pt x="0" y="0"/>
                  </a:moveTo>
                  <a:lnTo>
                    <a:pt x="4023709" y="0"/>
                  </a:lnTo>
                  <a:lnTo>
                    <a:pt x="4023709" y="1277959"/>
                  </a:lnTo>
                  <a:lnTo>
                    <a:pt x="0" y="1277959"/>
                  </a:lnTo>
                  <a:close/>
                </a:path>
              </a:pathLst>
            </a:custGeom>
            <a:solidFill>
              <a:srgbClr val="716F6C"/>
            </a:solidFill>
          </p:spPr>
        </p:sp>
      </p:grpSp>
      <p:grpSp>
        <p:nvGrpSpPr>
          <p:cNvPr name="Group 4" id="4"/>
          <p:cNvGrpSpPr/>
          <p:nvPr/>
        </p:nvGrpSpPr>
        <p:grpSpPr>
          <a:xfrm rot="-10800000">
            <a:off x="375822" y="370467"/>
            <a:ext cx="2850837" cy="10814500"/>
            <a:chOff x="0" y="0"/>
            <a:chExt cx="2354580" cy="8931975"/>
          </a:xfrm>
        </p:grpSpPr>
        <p:sp>
          <p:nvSpPr>
            <p:cNvPr name="Freeform 5" id="5"/>
            <p:cNvSpPr/>
            <p:nvPr/>
          </p:nvSpPr>
          <p:spPr>
            <a:xfrm flipH="false" flipV="false" rot="0">
              <a:off x="0" y="0"/>
              <a:ext cx="2353310" cy="8931975"/>
            </a:xfrm>
            <a:custGeom>
              <a:avLst/>
              <a:gdLst/>
              <a:ahLst/>
              <a:cxnLst/>
              <a:rect r="r" b="b" t="t" l="l"/>
              <a:pathLst>
                <a:path h="8931975" w="2353310">
                  <a:moveTo>
                    <a:pt x="784860" y="8864664"/>
                  </a:moveTo>
                  <a:cubicBezTo>
                    <a:pt x="905510" y="8905304"/>
                    <a:pt x="1042670" y="8931975"/>
                    <a:pt x="1177290" y="8931975"/>
                  </a:cubicBezTo>
                  <a:cubicBezTo>
                    <a:pt x="1311910" y="8931975"/>
                    <a:pt x="1441450" y="8909114"/>
                    <a:pt x="1560830" y="8868475"/>
                  </a:cubicBezTo>
                  <a:cubicBezTo>
                    <a:pt x="1563370" y="8867204"/>
                    <a:pt x="1565910" y="8867204"/>
                    <a:pt x="1568450" y="8865935"/>
                  </a:cubicBezTo>
                  <a:cubicBezTo>
                    <a:pt x="2016760" y="8703375"/>
                    <a:pt x="2346960" y="8274114"/>
                    <a:pt x="2353310" y="7753810"/>
                  </a:cubicBezTo>
                  <a:lnTo>
                    <a:pt x="2353310" y="0"/>
                  </a:lnTo>
                  <a:lnTo>
                    <a:pt x="0" y="0"/>
                  </a:lnTo>
                  <a:lnTo>
                    <a:pt x="0" y="7747875"/>
                  </a:lnTo>
                  <a:cubicBezTo>
                    <a:pt x="6350" y="8276654"/>
                    <a:pt x="331470" y="8705914"/>
                    <a:pt x="784860" y="8864664"/>
                  </a:cubicBezTo>
                  <a:close/>
                </a:path>
              </a:pathLst>
            </a:custGeom>
            <a:solidFill>
              <a:srgbClr val="D9D9D9"/>
            </a:solidFill>
          </p:spPr>
        </p:sp>
      </p:grpSp>
      <p:grpSp>
        <p:nvGrpSpPr>
          <p:cNvPr name="Group 6" id="6"/>
          <p:cNvGrpSpPr>
            <a:grpSpLocks noChangeAspect="true"/>
          </p:cNvGrpSpPr>
          <p:nvPr/>
        </p:nvGrpSpPr>
        <p:grpSpPr>
          <a:xfrm rot="0">
            <a:off x="582863" y="598591"/>
            <a:ext cx="2416679" cy="2416669"/>
            <a:chOff x="0" y="0"/>
            <a:chExt cx="6350000" cy="6349975"/>
          </a:xfrm>
        </p:grpSpPr>
        <p:sp>
          <p:nvSpPr>
            <p:cNvPr name="Freeform 7" id="7"/>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9968" r="0" b="-40126"/>
              </a:stretch>
            </a:blipFill>
          </p:spPr>
        </p:sp>
      </p:grpSp>
      <p:sp>
        <p:nvSpPr>
          <p:cNvPr name="TextBox 8" id="8"/>
          <p:cNvSpPr txBox="true"/>
          <p:nvPr/>
        </p:nvSpPr>
        <p:spPr>
          <a:xfrm rot="0">
            <a:off x="5038296" y="1936642"/>
            <a:ext cx="2049281" cy="283210"/>
          </a:xfrm>
          <a:prstGeom prst="rect">
            <a:avLst/>
          </a:prstGeom>
        </p:spPr>
        <p:txBody>
          <a:bodyPr anchor="t" rtlCol="false" tIns="0" lIns="0" bIns="0" rIns="0">
            <a:spAutoFit/>
          </a:bodyPr>
          <a:lstStyle/>
          <a:p>
            <a:pPr algn="r">
              <a:lnSpc>
                <a:spcPts val="2239"/>
              </a:lnSpc>
              <a:spcBef>
                <a:spcPct val="0"/>
              </a:spcBef>
            </a:pPr>
            <a:r>
              <a:rPr lang="en-US" sz="1599" spc="159">
                <a:solidFill>
                  <a:srgbClr val="FFFFFF"/>
                </a:solidFill>
                <a:latin typeface="Poppins"/>
                <a:ea typeface="Poppins"/>
                <a:cs typeface="Poppins"/>
                <a:sym typeface="Poppins"/>
              </a:rPr>
              <a:t>Art Director</a:t>
            </a:r>
          </a:p>
        </p:txBody>
      </p:sp>
      <p:sp>
        <p:nvSpPr>
          <p:cNvPr name="TextBox 9" id="9"/>
          <p:cNvSpPr txBox="true"/>
          <p:nvPr/>
        </p:nvSpPr>
        <p:spPr>
          <a:xfrm rot="0">
            <a:off x="3927139" y="652107"/>
            <a:ext cx="3160438" cy="727074"/>
          </a:xfrm>
          <a:prstGeom prst="rect">
            <a:avLst/>
          </a:prstGeom>
        </p:spPr>
        <p:txBody>
          <a:bodyPr anchor="t" rtlCol="false" tIns="0" lIns="0" bIns="0" rIns="0">
            <a:spAutoFit/>
          </a:bodyPr>
          <a:lstStyle/>
          <a:p>
            <a:pPr algn="r">
              <a:lnSpc>
                <a:spcPts val="5600"/>
              </a:lnSpc>
            </a:pPr>
            <a:r>
              <a:rPr lang="en-US" sz="4000" spc="200">
                <a:solidFill>
                  <a:srgbClr val="FFFFFF"/>
                </a:solidFill>
                <a:latin typeface="Poppins"/>
                <a:ea typeface="Poppins"/>
                <a:cs typeface="Poppins"/>
                <a:sym typeface="Poppins"/>
              </a:rPr>
              <a:t>JONATHAN</a:t>
            </a:r>
          </a:p>
        </p:txBody>
      </p:sp>
      <p:sp>
        <p:nvSpPr>
          <p:cNvPr name="TextBox 10" id="10"/>
          <p:cNvSpPr txBox="true"/>
          <p:nvPr/>
        </p:nvSpPr>
        <p:spPr>
          <a:xfrm rot="0">
            <a:off x="3668675" y="1443564"/>
            <a:ext cx="3418902" cy="432308"/>
          </a:xfrm>
          <a:prstGeom prst="rect">
            <a:avLst/>
          </a:prstGeom>
        </p:spPr>
        <p:txBody>
          <a:bodyPr anchor="t" rtlCol="false" tIns="0" lIns="0" bIns="0" rIns="0">
            <a:spAutoFit/>
          </a:bodyPr>
          <a:lstStyle/>
          <a:p>
            <a:pPr algn="r">
              <a:lnSpc>
                <a:spcPts val="2595"/>
              </a:lnSpc>
            </a:pPr>
            <a:r>
              <a:rPr lang="en-US" b="true" sz="3999" spc="359">
                <a:solidFill>
                  <a:srgbClr val="FFFFFF"/>
                </a:solidFill>
                <a:latin typeface="Poppins Semi-Bold"/>
                <a:ea typeface="Poppins Semi-Bold"/>
                <a:cs typeface="Poppins Semi-Bold"/>
                <a:sym typeface="Poppins Semi-Bold"/>
              </a:rPr>
              <a:t>PATTERSON</a:t>
            </a:r>
          </a:p>
        </p:txBody>
      </p:sp>
      <p:sp>
        <p:nvSpPr>
          <p:cNvPr name="AutoShape 11" id="11"/>
          <p:cNvSpPr/>
          <p:nvPr/>
        </p:nvSpPr>
        <p:spPr>
          <a:xfrm>
            <a:off x="2075878" y="3541674"/>
            <a:ext cx="815109" cy="0"/>
          </a:xfrm>
          <a:prstGeom prst="line">
            <a:avLst/>
          </a:prstGeom>
          <a:ln cap="flat" w="9525">
            <a:solidFill>
              <a:srgbClr val="595A5A"/>
            </a:solidFill>
            <a:prstDash val="solid"/>
            <a:headEnd type="none" len="sm" w="sm"/>
            <a:tailEnd type="none" len="sm" w="sm"/>
          </a:ln>
        </p:spPr>
      </p:sp>
      <p:sp>
        <p:nvSpPr>
          <p:cNvPr name="AutoShape 12" id="12"/>
          <p:cNvSpPr/>
          <p:nvPr/>
        </p:nvSpPr>
        <p:spPr>
          <a:xfrm>
            <a:off x="2054620" y="5924115"/>
            <a:ext cx="815109" cy="0"/>
          </a:xfrm>
          <a:prstGeom prst="line">
            <a:avLst/>
          </a:prstGeom>
          <a:ln cap="flat" w="9525">
            <a:solidFill>
              <a:srgbClr val="595A5A"/>
            </a:solidFill>
            <a:prstDash val="solid"/>
            <a:headEnd type="none" len="sm" w="sm"/>
            <a:tailEnd type="none" len="sm" w="sm"/>
          </a:ln>
        </p:spPr>
      </p:sp>
      <p:sp>
        <p:nvSpPr>
          <p:cNvPr name="AutoShape 13" id="13"/>
          <p:cNvSpPr/>
          <p:nvPr/>
        </p:nvSpPr>
        <p:spPr>
          <a:xfrm>
            <a:off x="2054620" y="7984473"/>
            <a:ext cx="815109" cy="0"/>
          </a:xfrm>
          <a:prstGeom prst="line">
            <a:avLst/>
          </a:prstGeom>
          <a:ln cap="flat" w="9525">
            <a:solidFill>
              <a:srgbClr val="595A5A"/>
            </a:solidFill>
            <a:prstDash val="solid"/>
            <a:headEnd type="none" len="sm" w="sm"/>
            <a:tailEnd type="none" len="sm" w="sm"/>
          </a:ln>
        </p:spPr>
      </p:sp>
      <p:sp>
        <p:nvSpPr>
          <p:cNvPr name="TextBox 14" id="14"/>
          <p:cNvSpPr txBox="true"/>
          <p:nvPr/>
        </p:nvSpPr>
        <p:spPr>
          <a:xfrm rot="0">
            <a:off x="697833" y="3388006"/>
            <a:ext cx="1629615" cy="259712"/>
          </a:xfrm>
          <a:prstGeom prst="rect">
            <a:avLst/>
          </a:prstGeom>
        </p:spPr>
        <p:txBody>
          <a:bodyPr anchor="t" rtlCol="false" tIns="0" lIns="0" bIns="0" rIns="0">
            <a:spAutoFit/>
          </a:bodyPr>
          <a:lstStyle/>
          <a:p>
            <a:pPr algn="l">
              <a:lnSpc>
                <a:spcPts val="1960"/>
              </a:lnSpc>
            </a:pPr>
            <a:r>
              <a:rPr lang="en-US" b="true" sz="1400" spc="35">
                <a:solidFill>
                  <a:srgbClr val="333132"/>
                </a:solidFill>
                <a:latin typeface="Poppins Bold"/>
                <a:ea typeface="Poppins Bold"/>
                <a:cs typeface="Poppins Bold"/>
                <a:sym typeface="Poppins Bold"/>
              </a:rPr>
              <a:t>EDUCATION</a:t>
            </a:r>
          </a:p>
        </p:txBody>
      </p:sp>
      <p:sp>
        <p:nvSpPr>
          <p:cNvPr name="TextBox 15" id="15"/>
          <p:cNvSpPr txBox="true"/>
          <p:nvPr/>
        </p:nvSpPr>
        <p:spPr>
          <a:xfrm rot="0">
            <a:off x="676575" y="5770446"/>
            <a:ext cx="1020015" cy="259712"/>
          </a:xfrm>
          <a:prstGeom prst="rect">
            <a:avLst/>
          </a:prstGeom>
        </p:spPr>
        <p:txBody>
          <a:bodyPr anchor="t" rtlCol="false" tIns="0" lIns="0" bIns="0" rIns="0">
            <a:spAutoFit/>
          </a:bodyPr>
          <a:lstStyle/>
          <a:p>
            <a:pPr algn="l">
              <a:lnSpc>
                <a:spcPts val="1960"/>
              </a:lnSpc>
            </a:pPr>
            <a:r>
              <a:rPr lang="en-US" b="true" sz="1400" spc="35">
                <a:solidFill>
                  <a:srgbClr val="333132"/>
                </a:solidFill>
                <a:latin typeface="Poppins Bold"/>
                <a:ea typeface="Poppins Bold"/>
                <a:cs typeface="Poppins Bold"/>
                <a:sym typeface="Poppins Bold"/>
              </a:rPr>
              <a:t>SKILLS</a:t>
            </a:r>
          </a:p>
        </p:txBody>
      </p:sp>
      <p:sp>
        <p:nvSpPr>
          <p:cNvPr name="TextBox 16" id="16"/>
          <p:cNvSpPr txBox="true"/>
          <p:nvPr/>
        </p:nvSpPr>
        <p:spPr>
          <a:xfrm rot="0">
            <a:off x="676575" y="7830804"/>
            <a:ext cx="1484490" cy="259712"/>
          </a:xfrm>
          <a:prstGeom prst="rect">
            <a:avLst/>
          </a:prstGeom>
        </p:spPr>
        <p:txBody>
          <a:bodyPr anchor="t" rtlCol="false" tIns="0" lIns="0" bIns="0" rIns="0">
            <a:spAutoFit/>
          </a:bodyPr>
          <a:lstStyle/>
          <a:p>
            <a:pPr algn="l">
              <a:lnSpc>
                <a:spcPts val="1960"/>
              </a:lnSpc>
            </a:pPr>
            <a:r>
              <a:rPr lang="en-US" b="true" sz="1400" spc="35">
                <a:solidFill>
                  <a:srgbClr val="333132"/>
                </a:solidFill>
                <a:latin typeface="Poppins Bold"/>
                <a:ea typeface="Poppins Bold"/>
                <a:cs typeface="Poppins Bold"/>
                <a:sym typeface="Poppins Bold"/>
              </a:rPr>
              <a:t>LANGUAGES</a:t>
            </a:r>
          </a:p>
        </p:txBody>
      </p:sp>
      <p:sp>
        <p:nvSpPr>
          <p:cNvPr name="TextBox 17" id="17"/>
          <p:cNvSpPr txBox="true"/>
          <p:nvPr/>
        </p:nvSpPr>
        <p:spPr>
          <a:xfrm rot="0">
            <a:off x="697833" y="4899007"/>
            <a:ext cx="2226336" cy="380999"/>
          </a:xfrm>
          <a:prstGeom prst="rect">
            <a:avLst/>
          </a:prstGeom>
        </p:spPr>
        <p:txBody>
          <a:bodyPr anchor="t" rtlCol="false" tIns="0" lIns="0" bIns="0" rIns="0">
            <a:spAutoFit/>
          </a:bodyPr>
          <a:lstStyle/>
          <a:p>
            <a:pPr algn="l">
              <a:lnSpc>
                <a:spcPts val="1500"/>
              </a:lnSpc>
            </a:pPr>
            <a:r>
              <a:rPr lang="en-US" sz="1000" b="true">
                <a:solidFill>
                  <a:srgbClr val="292D2D"/>
                </a:solidFill>
                <a:latin typeface="Poppins Bold"/>
                <a:ea typeface="Poppins Bold"/>
                <a:cs typeface="Poppins Bold"/>
                <a:sym typeface="Poppins Bold"/>
              </a:rPr>
              <a:t>BACHELOR OF DESIGN</a:t>
            </a:r>
          </a:p>
          <a:p>
            <a:pPr algn="l">
              <a:lnSpc>
                <a:spcPts val="1500"/>
              </a:lnSpc>
            </a:pPr>
            <a:r>
              <a:rPr lang="en-US" b="true" sz="1000">
                <a:solidFill>
                  <a:srgbClr val="292D2D"/>
                </a:solidFill>
                <a:latin typeface="Poppins Bold"/>
                <a:ea typeface="Poppins Bold"/>
                <a:cs typeface="Poppins Bold"/>
                <a:sym typeface="Poppins Bold"/>
              </a:rPr>
              <a:t>WARDIERE UNIVERSITY</a:t>
            </a:r>
          </a:p>
        </p:txBody>
      </p:sp>
      <p:sp>
        <p:nvSpPr>
          <p:cNvPr name="TextBox 18" id="18"/>
          <p:cNvSpPr txBox="true"/>
          <p:nvPr/>
        </p:nvSpPr>
        <p:spPr>
          <a:xfrm rot="0">
            <a:off x="697833" y="3988462"/>
            <a:ext cx="2226336" cy="380999"/>
          </a:xfrm>
          <a:prstGeom prst="rect">
            <a:avLst/>
          </a:prstGeom>
        </p:spPr>
        <p:txBody>
          <a:bodyPr anchor="t" rtlCol="false" tIns="0" lIns="0" bIns="0" rIns="0">
            <a:spAutoFit/>
          </a:bodyPr>
          <a:lstStyle/>
          <a:p>
            <a:pPr algn="l">
              <a:lnSpc>
                <a:spcPts val="1500"/>
              </a:lnSpc>
            </a:pPr>
            <a:r>
              <a:rPr lang="en-US" sz="1000" b="true">
                <a:solidFill>
                  <a:srgbClr val="292D2D"/>
                </a:solidFill>
                <a:latin typeface="Poppins Bold"/>
                <a:ea typeface="Poppins Bold"/>
                <a:cs typeface="Poppins Bold"/>
                <a:sym typeface="Poppins Bold"/>
              </a:rPr>
              <a:t>BACHELOR OF DESIGN</a:t>
            </a:r>
          </a:p>
          <a:p>
            <a:pPr algn="l">
              <a:lnSpc>
                <a:spcPts val="1500"/>
              </a:lnSpc>
            </a:pPr>
            <a:r>
              <a:rPr lang="en-US" b="true" sz="1000">
                <a:solidFill>
                  <a:srgbClr val="292D2D"/>
                </a:solidFill>
                <a:latin typeface="Poppins Bold"/>
                <a:ea typeface="Poppins Bold"/>
                <a:cs typeface="Poppins Bold"/>
                <a:sym typeface="Poppins Bold"/>
              </a:rPr>
              <a:t>WARDIERE UNIVERSITY</a:t>
            </a:r>
          </a:p>
        </p:txBody>
      </p:sp>
      <p:sp>
        <p:nvSpPr>
          <p:cNvPr name="TextBox 19" id="19"/>
          <p:cNvSpPr txBox="true"/>
          <p:nvPr/>
        </p:nvSpPr>
        <p:spPr>
          <a:xfrm rot="0">
            <a:off x="697833" y="4407561"/>
            <a:ext cx="2171896" cy="190500"/>
          </a:xfrm>
          <a:prstGeom prst="rect">
            <a:avLst/>
          </a:prstGeom>
        </p:spPr>
        <p:txBody>
          <a:bodyPr anchor="t" rtlCol="false" tIns="0" lIns="0" bIns="0" rIns="0">
            <a:spAutoFit/>
          </a:bodyPr>
          <a:lstStyle/>
          <a:p>
            <a:pPr algn="l" marL="215901" indent="-107951" lvl="1">
              <a:lnSpc>
                <a:spcPts val="1500"/>
              </a:lnSpc>
              <a:buFont typeface="Arial"/>
              <a:buChar char="•"/>
            </a:pPr>
            <a:r>
              <a:rPr lang="en-US" sz="1000">
                <a:solidFill>
                  <a:srgbClr val="595A5A"/>
                </a:solidFill>
                <a:latin typeface="Poppins"/>
                <a:ea typeface="Poppins"/>
                <a:cs typeface="Poppins"/>
                <a:sym typeface="Poppins"/>
              </a:rPr>
              <a:t>Graduated in Web Designing.</a:t>
            </a:r>
            <a:r>
              <a:rPr lang="en-US" sz="1000">
                <a:solidFill>
                  <a:srgbClr val="595A5A"/>
                </a:solidFill>
                <a:latin typeface="Poppins"/>
                <a:ea typeface="Poppins"/>
                <a:cs typeface="Poppins"/>
                <a:sym typeface="Poppins"/>
              </a:rPr>
              <a:t> </a:t>
            </a:r>
          </a:p>
        </p:txBody>
      </p:sp>
      <p:sp>
        <p:nvSpPr>
          <p:cNvPr name="TextBox 20" id="20"/>
          <p:cNvSpPr txBox="true"/>
          <p:nvPr/>
        </p:nvSpPr>
        <p:spPr>
          <a:xfrm rot="0">
            <a:off x="697833" y="5322771"/>
            <a:ext cx="2171896" cy="190500"/>
          </a:xfrm>
          <a:prstGeom prst="rect">
            <a:avLst/>
          </a:prstGeom>
        </p:spPr>
        <p:txBody>
          <a:bodyPr anchor="t" rtlCol="false" tIns="0" lIns="0" bIns="0" rIns="0">
            <a:spAutoFit/>
          </a:bodyPr>
          <a:lstStyle/>
          <a:p>
            <a:pPr algn="l" marL="215901" indent="-107951" lvl="1">
              <a:lnSpc>
                <a:spcPts val="1500"/>
              </a:lnSpc>
              <a:buFont typeface="Arial"/>
              <a:buChar char="•"/>
            </a:pPr>
            <a:r>
              <a:rPr lang="en-US" sz="1000">
                <a:solidFill>
                  <a:srgbClr val="595A5A"/>
                </a:solidFill>
                <a:latin typeface="Poppins"/>
                <a:ea typeface="Poppins"/>
                <a:cs typeface="Poppins"/>
                <a:sym typeface="Poppins"/>
              </a:rPr>
              <a:t>Graduated in Web Designing.</a:t>
            </a:r>
            <a:r>
              <a:rPr lang="en-US" sz="1000">
                <a:solidFill>
                  <a:srgbClr val="595A5A"/>
                </a:solidFill>
                <a:latin typeface="Poppins"/>
                <a:ea typeface="Poppins"/>
                <a:cs typeface="Poppins"/>
                <a:sym typeface="Poppins"/>
              </a:rPr>
              <a:t> </a:t>
            </a:r>
          </a:p>
        </p:txBody>
      </p:sp>
      <p:sp>
        <p:nvSpPr>
          <p:cNvPr name="AutoShape 21" id="21"/>
          <p:cNvSpPr/>
          <p:nvPr/>
        </p:nvSpPr>
        <p:spPr>
          <a:xfrm>
            <a:off x="2054620" y="9332575"/>
            <a:ext cx="815109" cy="0"/>
          </a:xfrm>
          <a:prstGeom prst="line">
            <a:avLst/>
          </a:prstGeom>
          <a:ln cap="flat" w="9525">
            <a:solidFill>
              <a:srgbClr val="595A5A"/>
            </a:solidFill>
            <a:prstDash val="solid"/>
            <a:headEnd type="none" len="sm" w="sm"/>
            <a:tailEnd type="none" len="sm" w="sm"/>
          </a:ln>
        </p:spPr>
      </p:sp>
      <p:sp>
        <p:nvSpPr>
          <p:cNvPr name="TextBox 22" id="22"/>
          <p:cNvSpPr txBox="true"/>
          <p:nvPr/>
        </p:nvSpPr>
        <p:spPr>
          <a:xfrm rot="0">
            <a:off x="676575" y="9178907"/>
            <a:ext cx="1484490" cy="259712"/>
          </a:xfrm>
          <a:prstGeom prst="rect">
            <a:avLst/>
          </a:prstGeom>
        </p:spPr>
        <p:txBody>
          <a:bodyPr anchor="t" rtlCol="false" tIns="0" lIns="0" bIns="0" rIns="0">
            <a:spAutoFit/>
          </a:bodyPr>
          <a:lstStyle/>
          <a:p>
            <a:pPr algn="l">
              <a:lnSpc>
                <a:spcPts val="1960"/>
              </a:lnSpc>
            </a:pPr>
            <a:r>
              <a:rPr lang="en-US" b="true" sz="1400" spc="35">
                <a:solidFill>
                  <a:srgbClr val="333132"/>
                </a:solidFill>
                <a:latin typeface="Poppins Bold"/>
                <a:ea typeface="Poppins Bold"/>
                <a:cs typeface="Poppins Bold"/>
                <a:sym typeface="Poppins Bold"/>
              </a:rPr>
              <a:t>CONTACT</a:t>
            </a:r>
          </a:p>
        </p:txBody>
      </p:sp>
      <p:sp>
        <p:nvSpPr>
          <p:cNvPr name="TextBox 23" id="23"/>
          <p:cNvSpPr txBox="true"/>
          <p:nvPr/>
        </p:nvSpPr>
        <p:spPr>
          <a:xfrm rot="0">
            <a:off x="3388584" y="2905652"/>
            <a:ext cx="1771925" cy="259715"/>
          </a:xfrm>
          <a:prstGeom prst="rect">
            <a:avLst/>
          </a:prstGeom>
        </p:spPr>
        <p:txBody>
          <a:bodyPr anchor="t" rtlCol="false" tIns="0" lIns="0" bIns="0" rIns="0">
            <a:spAutoFit/>
          </a:bodyPr>
          <a:lstStyle/>
          <a:p>
            <a:pPr algn="l" marL="0" indent="0" lvl="0">
              <a:lnSpc>
                <a:spcPts val="1960"/>
              </a:lnSpc>
              <a:spcBef>
                <a:spcPct val="0"/>
              </a:spcBef>
            </a:pPr>
            <a:r>
              <a:rPr lang="en-US" b="true" sz="1400" spc="35" u="none">
                <a:solidFill>
                  <a:srgbClr val="333132"/>
                </a:solidFill>
                <a:latin typeface="Poppins Bold"/>
                <a:ea typeface="Poppins Bold"/>
                <a:cs typeface="Poppins Bold"/>
                <a:sym typeface="Poppins Bold"/>
              </a:rPr>
              <a:t>PROFILE INFO</a:t>
            </a:r>
          </a:p>
        </p:txBody>
      </p:sp>
      <p:sp>
        <p:nvSpPr>
          <p:cNvPr name="TextBox 24" id="24"/>
          <p:cNvSpPr txBox="true"/>
          <p:nvPr/>
        </p:nvSpPr>
        <p:spPr>
          <a:xfrm rot="0">
            <a:off x="3395793" y="4897727"/>
            <a:ext cx="1528527" cy="259715"/>
          </a:xfrm>
          <a:prstGeom prst="rect">
            <a:avLst/>
          </a:prstGeom>
        </p:spPr>
        <p:txBody>
          <a:bodyPr anchor="t" rtlCol="false" tIns="0" lIns="0" bIns="0" rIns="0">
            <a:spAutoFit/>
          </a:bodyPr>
          <a:lstStyle/>
          <a:p>
            <a:pPr algn="l" marL="0" indent="0" lvl="0">
              <a:lnSpc>
                <a:spcPts val="1960"/>
              </a:lnSpc>
              <a:spcBef>
                <a:spcPct val="0"/>
              </a:spcBef>
            </a:pPr>
            <a:r>
              <a:rPr lang="en-US" b="true" sz="1400" spc="35">
                <a:solidFill>
                  <a:srgbClr val="333132"/>
                </a:solidFill>
                <a:latin typeface="Poppins Bold"/>
                <a:ea typeface="Poppins Bold"/>
                <a:cs typeface="Poppins Bold"/>
                <a:sym typeface="Poppins Bold"/>
              </a:rPr>
              <a:t>EXPERIENCE</a:t>
            </a:r>
          </a:p>
        </p:txBody>
      </p:sp>
      <p:sp>
        <p:nvSpPr>
          <p:cNvPr name="TextBox 25" id="25"/>
          <p:cNvSpPr txBox="true"/>
          <p:nvPr/>
        </p:nvSpPr>
        <p:spPr>
          <a:xfrm rot="0">
            <a:off x="3385098" y="3278477"/>
            <a:ext cx="3677365" cy="1333500"/>
          </a:xfrm>
          <a:prstGeom prst="rect">
            <a:avLst/>
          </a:prstGeom>
        </p:spPr>
        <p:txBody>
          <a:bodyPr anchor="t" rtlCol="false" tIns="0" lIns="0" bIns="0" rIns="0">
            <a:spAutoFit/>
          </a:bodyPr>
          <a:lstStyle/>
          <a:p>
            <a:pPr algn="just">
              <a:lnSpc>
                <a:spcPts val="1500"/>
              </a:lnSpc>
            </a:pPr>
            <a:r>
              <a:rPr lang="en-US" sz="1000">
                <a:solidFill>
                  <a:srgbClr val="595A5A"/>
                </a:solidFill>
                <a:latin typeface="Poppins"/>
                <a:ea typeface="Poppins"/>
                <a:cs typeface="Poppins"/>
                <a:sym typeface="Poppins"/>
              </a:rPr>
              <a:t>Lorem ipsum dolor sit amet, consectetur adipiscing elit, sed do eiusmod tempor incididunt ut labore et dolore magna aliqua. Ut enim ad minim veniam quis nostrud exercitation. Lorem ipsum dolor sit amet, consectetur adipiscing elit, sed do eiusmod tempor incididunt ut labore et dolore magna aliqua. Ut enim ad minim veniam quis nostrud exercitation.</a:t>
            </a:r>
          </a:p>
        </p:txBody>
      </p:sp>
      <p:sp>
        <p:nvSpPr>
          <p:cNvPr name="AutoShape 26" id="26"/>
          <p:cNvSpPr/>
          <p:nvPr/>
        </p:nvSpPr>
        <p:spPr>
          <a:xfrm flipV="true">
            <a:off x="3495264" y="5393856"/>
            <a:ext cx="0" cy="3527876"/>
          </a:xfrm>
          <a:prstGeom prst="line">
            <a:avLst/>
          </a:prstGeom>
          <a:ln cap="flat" w="19050">
            <a:solidFill>
              <a:srgbClr val="333132"/>
            </a:solidFill>
            <a:prstDash val="solid"/>
            <a:headEnd type="none" len="sm" w="sm"/>
            <a:tailEnd type="none" len="sm" w="sm"/>
          </a:ln>
        </p:spPr>
      </p:sp>
      <p:sp>
        <p:nvSpPr>
          <p:cNvPr name="TextBox 27" id="27"/>
          <p:cNvSpPr txBox="true"/>
          <p:nvPr/>
        </p:nvSpPr>
        <p:spPr>
          <a:xfrm rot="0">
            <a:off x="3803943" y="5347941"/>
            <a:ext cx="2226336" cy="380999"/>
          </a:xfrm>
          <a:prstGeom prst="rect">
            <a:avLst/>
          </a:prstGeom>
        </p:spPr>
        <p:txBody>
          <a:bodyPr anchor="t" rtlCol="false" tIns="0" lIns="0" bIns="0" rIns="0">
            <a:spAutoFit/>
          </a:bodyPr>
          <a:lstStyle/>
          <a:p>
            <a:pPr algn="l">
              <a:lnSpc>
                <a:spcPts val="1500"/>
              </a:lnSpc>
            </a:pPr>
            <a:r>
              <a:rPr lang="en-US" sz="1000" b="true">
                <a:solidFill>
                  <a:srgbClr val="292D2D"/>
                </a:solidFill>
                <a:latin typeface="Poppins Bold"/>
                <a:ea typeface="Poppins Bold"/>
                <a:cs typeface="Poppins Bold"/>
                <a:sym typeface="Poppins Bold"/>
              </a:rPr>
              <a:t>SENIOR GRAPHIC DESIGNER</a:t>
            </a:r>
          </a:p>
          <a:p>
            <a:pPr algn="l">
              <a:lnSpc>
                <a:spcPts val="1500"/>
              </a:lnSpc>
            </a:pPr>
            <a:r>
              <a:rPr lang="en-US" b="true" sz="1000">
                <a:solidFill>
                  <a:srgbClr val="292D2D"/>
                </a:solidFill>
                <a:latin typeface="Poppins Bold"/>
                <a:ea typeface="Poppins Bold"/>
                <a:cs typeface="Poppins Bold"/>
                <a:sym typeface="Poppins Bold"/>
              </a:rPr>
              <a:t>STUDIO SHODWE</a:t>
            </a:r>
            <a:r>
              <a:rPr lang="en-US" b="true" sz="1000">
                <a:solidFill>
                  <a:srgbClr val="292D2D"/>
                </a:solidFill>
                <a:latin typeface="Poppins Bold"/>
                <a:ea typeface="Poppins Bold"/>
                <a:cs typeface="Poppins Bold"/>
                <a:sym typeface="Poppins Bold"/>
              </a:rPr>
              <a:t> </a:t>
            </a:r>
          </a:p>
        </p:txBody>
      </p:sp>
      <p:sp>
        <p:nvSpPr>
          <p:cNvPr name="TextBox 28" id="28"/>
          <p:cNvSpPr txBox="true"/>
          <p:nvPr/>
        </p:nvSpPr>
        <p:spPr>
          <a:xfrm rot="0">
            <a:off x="3803943" y="5748445"/>
            <a:ext cx="3276425" cy="571500"/>
          </a:xfrm>
          <a:prstGeom prst="rect">
            <a:avLst/>
          </a:prstGeom>
        </p:spPr>
        <p:txBody>
          <a:bodyPr anchor="t" rtlCol="false" tIns="0" lIns="0" bIns="0" rIns="0">
            <a:spAutoFit/>
          </a:bodyPr>
          <a:lstStyle/>
          <a:p>
            <a:pPr algn="just">
              <a:lnSpc>
                <a:spcPts val="1500"/>
              </a:lnSpc>
            </a:pPr>
            <a:r>
              <a:rPr lang="en-US" sz="1000">
                <a:solidFill>
                  <a:srgbClr val="595A5A"/>
                </a:solidFill>
                <a:latin typeface="Poppins"/>
                <a:ea typeface="Poppins"/>
                <a:cs typeface="Poppins"/>
                <a:sym typeface="Poppins"/>
              </a:rPr>
              <a:t>Lorem ipsum dolor sit amet, consectetur adipiscing elit, sed do eiusmod tempor incididunt ut labore et dolore magna aliqua. </a:t>
            </a:r>
          </a:p>
        </p:txBody>
      </p:sp>
      <p:grpSp>
        <p:nvGrpSpPr>
          <p:cNvPr name="Group 29" id="29"/>
          <p:cNvGrpSpPr>
            <a:grpSpLocks noChangeAspect="true"/>
          </p:cNvGrpSpPr>
          <p:nvPr/>
        </p:nvGrpSpPr>
        <p:grpSpPr>
          <a:xfrm rot="0">
            <a:off x="3388584" y="5386041"/>
            <a:ext cx="213359" cy="213359"/>
            <a:chOff x="0" y="0"/>
            <a:chExt cx="495300" cy="495300"/>
          </a:xfrm>
        </p:grpSpPr>
        <p:sp>
          <p:nvSpPr>
            <p:cNvPr name="Freeform 30" id="30"/>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33132"/>
            </a:solidFill>
          </p:spPr>
        </p:sp>
        <p:sp>
          <p:nvSpPr>
            <p:cNvPr name="Freeform 31" id="31"/>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TextBox 32" id="32"/>
          <p:cNvSpPr txBox="true"/>
          <p:nvPr/>
        </p:nvSpPr>
        <p:spPr>
          <a:xfrm rot="0">
            <a:off x="3803943" y="6644350"/>
            <a:ext cx="2226336" cy="380999"/>
          </a:xfrm>
          <a:prstGeom prst="rect">
            <a:avLst/>
          </a:prstGeom>
        </p:spPr>
        <p:txBody>
          <a:bodyPr anchor="t" rtlCol="false" tIns="0" lIns="0" bIns="0" rIns="0">
            <a:spAutoFit/>
          </a:bodyPr>
          <a:lstStyle/>
          <a:p>
            <a:pPr algn="l">
              <a:lnSpc>
                <a:spcPts val="1500"/>
              </a:lnSpc>
            </a:pPr>
            <a:r>
              <a:rPr lang="en-US" sz="1000" b="true">
                <a:solidFill>
                  <a:srgbClr val="292D2D"/>
                </a:solidFill>
                <a:latin typeface="Poppins Bold"/>
                <a:ea typeface="Poppins Bold"/>
                <a:cs typeface="Poppins Bold"/>
                <a:sym typeface="Poppins Bold"/>
              </a:rPr>
              <a:t>SENIOR GRAPHIC DESIGNER</a:t>
            </a:r>
          </a:p>
          <a:p>
            <a:pPr algn="l">
              <a:lnSpc>
                <a:spcPts val="1500"/>
              </a:lnSpc>
            </a:pPr>
            <a:r>
              <a:rPr lang="en-US" b="true" sz="1000">
                <a:solidFill>
                  <a:srgbClr val="292D2D"/>
                </a:solidFill>
                <a:latin typeface="Poppins Bold"/>
                <a:ea typeface="Poppins Bold"/>
                <a:cs typeface="Poppins Bold"/>
                <a:sym typeface="Poppins Bold"/>
              </a:rPr>
              <a:t>INGOUDE COMPANY</a:t>
            </a:r>
          </a:p>
        </p:txBody>
      </p:sp>
      <p:sp>
        <p:nvSpPr>
          <p:cNvPr name="TextBox 33" id="33"/>
          <p:cNvSpPr txBox="true"/>
          <p:nvPr/>
        </p:nvSpPr>
        <p:spPr>
          <a:xfrm rot="0">
            <a:off x="3803943" y="7044854"/>
            <a:ext cx="3276425" cy="571500"/>
          </a:xfrm>
          <a:prstGeom prst="rect">
            <a:avLst/>
          </a:prstGeom>
        </p:spPr>
        <p:txBody>
          <a:bodyPr anchor="t" rtlCol="false" tIns="0" lIns="0" bIns="0" rIns="0">
            <a:spAutoFit/>
          </a:bodyPr>
          <a:lstStyle/>
          <a:p>
            <a:pPr algn="just">
              <a:lnSpc>
                <a:spcPts val="1500"/>
              </a:lnSpc>
            </a:pPr>
            <a:r>
              <a:rPr lang="en-US" sz="1000">
                <a:solidFill>
                  <a:srgbClr val="595A5A"/>
                </a:solidFill>
                <a:latin typeface="Poppins"/>
                <a:ea typeface="Poppins"/>
                <a:cs typeface="Poppins"/>
                <a:sym typeface="Poppins"/>
              </a:rPr>
              <a:t>Lorem ipsum dolor sit amet, consectetur adipiscing elit, sed do eiusmod tempor incididunt ut labore et dolore magna aliqua. </a:t>
            </a:r>
          </a:p>
        </p:txBody>
      </p:sp>
      <p:grpSp>
        <p:nvGrpSpPr>
          <p:cNvPr name="Group 34" id="34"/>
          <p:cNvGrpSpPr>
            <a:grpSpLocks noChangeAspect="true"/>
          </p:cNvGrpSpPr>
          <p:nvPr/>
        </p:nvGrpSpPr>
        <p:grpSpPr>
          <a:xfrm rot="0">
            <a:off x="3388584" y="6682450"/>
            <a:ext cx="213359" cy="213359"/>
            <a:chOff x="0" y="0"/>
            <a:chExt cx="495300" cy="495300"/>
          </a:xfrm>
        </p:grpSpPr>
        <p:sp>
          <p:nvSpPr>
            <p:cNvPr name="Freeform 35" id="35"/>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33132"/>
            </a:solidFill>
          </p:spPr>
        </p:sp>
        <p:sp>
          <p:nvSpPr>
            <p:cNvPr name="Freeform 36" id="36"/>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grpSp>
        <p:nvGrpSpPr>
          <p:cNvPr name="Group 37" id="37"/>
          <p:cNvGrpSpPr>
            <a:grpSpLocks noChangeAspect="true"/>
          </p:cNvGrpSpPr>
          <p:nvPr/>
        </p:nvGrpSpPr>
        <p:grpSpPr>
          <a:xfrm rot="0">
            <a:off x="3388584" y="7978859"/>
            <a:ext cx="213359" cy="213359"/>
            <a:chOff x="0" y="0"/>
            <a:chExt cx="495300" cy="495300"/>
          </a:xfrm>
        </p:grpSpPr>
        <p:sp>
          <p:nvSpPr>
            <p:cNvPr name="Freeform 38" id="38"/>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333132"/>
            </a:solidFill>
          </p:spPr>
        </p:sp>
        <p:sp>
          <p:nvSpPr>
            <p:cNvPr name="Freeform 39" id="39"/>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FFFFF"/>
            </a:solidFill>
          </p:spPr>
        </p:sp>
      </p:grpSp>
      <p:sp>
        <p:nvSpPr>
          <p:cNvPr name="AutoShape 40" id="40"/>
          <p:cNvSpPr/>
          <p:nvPr/>
        </p:nvSpPr>
        <p:spPr>
          <a:xfrm>
            <a:off x="5139188" y="5051396"/>
            <a:ext cx="1948389" cy="0"/>
          </a:xfrm>
          <a:prstGeom prst="line">
            <a:avLst/>
          </a:prstGeom>
          <a:ln cap="flat" w="9525">
            <a:solidFill>
              <a:srgbClr val="595A5A"/>
            </a:solidFill>
            <a:prstDash val="solid"/>
            <a:headEnd type="none" len="sm" w="sm"/>
            <a:tailEnd type="none" len="sm" w="sm"/>
          </a:ln>
        </p:spPr>
      </p:sp>
      <p:sp>
        <p:nvSpPr>
          <p:cNvPr name="AutoShape 41" id="41"/>
          <p:cNvSpPr/>
          <p:nvPr/>
        </p:nvSpPr>
        <p:spPr>
          <a:xfrm>
            <a:off x="5131978" y="3059322"/>
            <a:ext cx="1948389" cy="0"/>
          </a:xfrm>
          <a:prstGeom prst="line">
            <a:avLst/>
          </a:prstGeom>
          <a:ln cap="flat" w="9525">
            <a:solidFill>
              <a:srgbClr val="595A5A"/>
            </a:solidFill>
            <a:prstDash val="solid"/>
            <a:headEnd type="none" len="sm" w="sm"/>
            <a:tailEnd type="none" len="sm" w="sm"/>
          </a:ln>
        </p:spPr>
      </p:sp>
      <p:sp>
        <p:nvSpPr>
          <p:cNvPr name="TextBox 42" id="42"/>
          <p:cNvSpPr txBox="true"/>
          <p:nvPr/>
        </p:nvSpPr>
        <p:spPr>
          <a:xfrm rot="0">
            <a:off x="3803943" y="7949728"/>
            <a:ext cx="2226336" cy="380999"/>
          </a:xfrm>
          <a:prstGeom prst="rect">
            <a:avLst/>
          </a:prstGeom>
        </p:spPr>
        <p:txBody>
          <a:bodyPr anchor="t" rtlCol="false" tIns="0" lIns="0" bIns="0" rIns="0">
            <a:spAutoFit/>
          </a:bodyPr>
          <a:lstStyle/>
          <a:p>
            <a:pPr algn="l">
              <a:lnSpc>
                <a:spcPts val="1500"/>
              </a:lnSpc>
            </a:pPr>
            <a:r>
              <a:rPr lang="en-US" sz="1000" b="true">
                <a:solidFill>
                  <a:srgbClr val="292D2D"/>
                </a:solidFill>
                <a:latin typeface="Poppins Bold"/>
                <a:ea typeface="Poppins Bold"/>
                <a:cs typeface="Poppins Bold"/>
                <a:sym typeface="Poppins Bold"/>
              </a:rPr>
              <a:t>SENIOR GRAPHIC DESIGNER</a:t>
            </a:r>
          </a:p>
          <a:p>
            <a:pPr algn="l">
              <a:lnSpc>
                <a:spcPts val="1500"/>
              </a:lnSpc>
            </a:pPr>
            <a:r>
              <a:rPr lang="en-US" b="true" sz="1000">
                <a:solidFill>
                  <a:srgbClr val="292D2D"/>
                </a:solidFill>
                <a:latin typeface="Poppins Bold"/>
                <a:ea typeface="Poppins Bold"/>
                <a:cs typeface="Poppins Bold"/>
                <a:sym typeface="Poppins Bold"/>
              </a:rPr>
              <a:t>KEITHSTON AND PARTNERS</a:t>
            </a:r>
          </a:p>
        </p:txBody>
      </p:sp>
      <p:sp>
        <p:nvSpPr>
          <p:cNvPr name="TextBox 43" id="43"/>
          <p:cNvSpPr txBox="true"/>
          <p:nvPr/>
        </p:nvSpPr>
        <p:spPr>
          <a:xfrm rot="0">
            <a:off x="3803943" y="8350232"/>
            <a:ext cx="3276425" cy="571500"/>
          </a:xfrm>
          <a:prstGeom prst="rect">
            <a:avLst/>
          </a:prstGeom>
        </p:spPr>
        <p:txBody>
          <a:bodyPr anchor="t" rtlCol="false" tIns="0" lIns="0" bIns="0" rIns="0">
            <a:spAutoFit/>
          </a:bodyPr>
          <a:lstStyle/>
          <a:p>
            <a:pPr algn="just">
              <a:lnSpc>
                <a:spcPts val="1500"/>
              </a:lnSpc>
            </a:pPr>
            <a:r>
              <a:rPr lang="en-US" sz="1000">
                <a:solidFill>
                  <a:srgbClr val="595A5A"/>
                </a:solidFill>
                <a:latin typeface="Poppins"/>
                <a:ea typeface="Poppins"/>
                <a:cs typeface="Poppins"/>
                <a:sym typeface="Poppins"/>
              </a:rPr>
              <a:t>Lorem ipsum dolor sit amet, consectetur adipiscing elit, sed do eiusmod tempor incididunt ut labore et dolore magna aliqua. </a:t>
            </a:r>
          </a:p>
        </p:txBody>
      </p:sp>
      <p:sp>
        <p:nvSpPr>
          <p:cNvPr name="TextBox 44" id="44"/>
          <p:cNvSpPr txBox="true"/>
          <p:nvPr/>
        </p:nvSpPr>
        <p:spPr>
          <a:xfrm rot="0">
            <a:off x="3403002" y="9183668"/>
            <a:ext cx="1743395" cy="259715"/>
          </a:xfrm>
          <a:prstGeom prst="rect">
            <a:avLst/>
          </a:prstGeom>
        </p:spPr>
        <p:txBody>
          <a:bodyPr anchor="t" rtlCol="false" tIns="0" lIns="0" bIns="0" rIns="0">
            <a:spAutoFit/>
          </a:bodyPr>
          <a:lstStyle/>
          <a:p>
            <a:pPr algn="l" marL="0" indent="0" lvl="0">
              <a:lnSpc>
                <a:spcPts val="1960"/>
              </a:lnSpc>
              <a:spcBef>
                <a:spcPct val="0"/>
              </a:spcBef>
            </a:pPr>
            <a:r>
              <a:rPr lang="en-US" b="true" sz="1400" spc="35">
                <a:solidFill>
                  <a:srgbClr val="333132"/>
                </a:solidFill>
                <a:latin typeface="Poppins Bold"/>
                <a:ea typeface="Poppins Bold"/>
                <a:cs typeface="Poppins Bold"/>
                <a:sym typeface="Poppins Bold"/>
              </a:rPr>
              <a:t>ACHIVEMENT </a:t>
            </a:r>
          </a:p>
        </p:txBody>
      </p:sp>
      <p:sp>
        <p:nvSpPr>
          <p:cNvPr name="AutoShape 45" id="45"/>
          <p:cNvSpPr/>
          <p:nvPr/>
        </p:nvSpPr>
        <p:spPr>
          <a:xfrm>
            <a:off x="5231248" y="9337338"/>
            <a:ext cx="1948389" cy="0"/>
          </a:xfrm>
          <a:prstGeom prst="line">
            <a:avLst/>
          </a:prstGeom>
          <a:ln cap="flat" w="9525">
            <a:solidFill>
              <a:srgbClr val="595A5A"/>
            </a:solidFill>
            <a:prstDash val="solid"/>
            <a:headEnd type="none" len="sm" w="sm"/>
            <a:tailEnd type="none" len="sm" w="sm"/>
          </a:ln>
        </p:spPr>
      </p:sp>
      <p:sp>
        <p:nvSpPr>
          <p:cNvPr name="TextBox 46" id="46"/>
          <p:cNvSpPr txBox="true"/>
          <p:nvPr/>
        </p:nvSpPr>
        <p:spPr>
          <a:xfrm rot="0">
            <a:off x="676575" y="6163508"/>
            <a:ext cx="2191417" cy="1412240"/>
          </a:xfrm>
          <a:prstGeom prst="rect">
            <a:avLst/>
          </a:prstGeom>
        </p:spPr>
        <p:txBody>
          <a:bodyPr anchor="t" rtlCol="false" tIns="0" lIns="0" bIns="0" rIns="0">
            <a:spAutoFit/>
          </a:bodyPr>
          <a:lstStyle/>
          <a:p>
            <a:pPr algn="l" marL="215899" indent="-107950" lvl="1">
              <a:lnSpc>
                <a:spcPts val="1929"/>
              </a:lnSpc>
              <a:buFont typeface="Arial"/>
              <a:buChar char="•"/>
            </a:pPr>
            <a:r>
              <a:rPr lang="en-US" sz="999" spc="79">
                <a:solidFill>
                  <a:srgbClr val="292D2D"/>
                </a:solidFill>
                <a:latin typeface="Poppins"/>
                <a:ea typeface="Poppins"/>
                <a:cs typeface="Poppins"/>
                <a:sym typeface="Poppins"/>
              </a:rPr>
              <a:t>  Management Skills</a:t>
            </a:r>
          </a:p>
          <a:p>
            <a:pPr algn="l" marL="215899" indent="-107950" lvl="1">
              <a:lnSpc>
                <a:spcPts val="1929"/>
              </a:lnSpc>
              <a:buFont typeface="Arial"/>
              <a:buChar char="•"/>
            </a:pPr>
            <a:r>
              <a:rPr lang="en-US" sz="999" spc="79">
                <a:solidFill>
                  <a:srgbClr val="292D2D"/>
                </a:solidFill>
                <a:latin typeface="Poppins"/>
                <a:ea typeface="Poppins"/>
                <a:cs typeface="Poppins"/>
                <a:sym typeface="Poppins"/>
              </a:rPr>
              <a:t>  Creativity</a:t>
            </a:r>
          </a:p>
          <a:p>
            <a:pPr algn="l" marL="215899" indent="-107950" lvl="1">
              <a:lnSpc>
                <a:spcPts val="1929"/>
              </a:lnSpc>
              <a:buFont typeface="Arial"/>
              <a:buChar char="•"/>
            </a:pPr>
            <a:r>
              <a:rPr lang="en-US" sz="999" spc="79">
                <a:solidFill>
                  <a:srgbClr val="292D2D"/>
                </a:solidFill>
                <a:latin typeface="Poppins"/>
                <a:ea typeface="Poppins"/>
                <a:cs typeface="Poppins"/>
                <a:sym typeface="Poppins"/>
              </a:rPr>
              <a:t>  Digital Marketing</a:t>
            </a:r>
          </a:p>
          <a:p>
            <a:pPr algn="l" marL="215899" indent="-107950" lvl="1">
              <a:lnSpc>
                <a:spcPts val="1929"/>
              </a:lnSpc>
              <a:buFont typeface="Arial"/>
              <a:buChar char="•"/>
            </a:pPr>
            <a:r>
              <a:rPr lang="en-US" sz="999" spc="79">
                <a:solidFill>
                  <a:srgbClr val="292D2D"/>
                </a:solidFill>
                <a:latin typeface="Poppins"/>
                <a:ea typeface="Poppins"/>
                <a:cs typeface="Poppins"/>
                <a:sym typeface="Poppins"/>
              </a:rPr>
              <a:t>  Negotiation</a:t>
            </a:r>
          </a:p>
          <a:p>
            <a:pPr algn="l" marL="215899" indent="-107950" lvl="1">
              <a:lnSpc>
                <a:spcPts val="1929"/>
              </a:lnSpc>
              <a:buFont typeface="Arial"/>
              <a:buChar char="•"/>
            </a:pPr>
            <a:r>
              <a:rPr lang="en-US" sz="999" spc="79">
                <a:solidFill>
                  <a:srgbClr val="292D2D"/>
                </a:solidFill>
                <a:latin typeface="Poppins"/>
                <a:ea typeface="Poppins"/>
                <a:cs typeface="Poppins"/>
                <a:sym typeface="Poppins"/>
              </a:rPr>
              <a:t>  Critical Thinking</a:t>
            </a:r>
          </a:p>
          <a:p>
            <a:pPr algn="l" marL="215899" indent="-107950" lvl="1">
              <a:lnSpc>
                <a:spcPts val="1929"/>
              </a:lnSpc>
              <a:buFont typeface="Arial"/>
              <a:buChar char="•"/>
            </a:pPr>
            <a:r>
              <a:rPr lang="en-US" sz="999" spc="79">
                <a:solidFill>
                  <a:srgbClr val="292D2D"/>
                </a:solidFill>
                <a:latin typeface="Poppins"/>
                <a:ea typeface="Poppins"/>
                <a:cs typeface="Poppins"/>
                <a:sym typeface="Poppins"/>
              </a:rPr>
              <a:t>  Leadership</a:t>
            </a:r>
          </a:p>
        </p:txBody>
      </p:sp>
      <p:sp>
        <p:nvSpPr>
          <p:cNvPr name="TextBox 47" id="47"/>
          <p:cNvSpPr txBox="true"/>
          <p:nvPr/>
        </p:nvSpPr>
        <p:spPr>
          <a:xfrm rot="0">
            <a:off x="696095" y="8223867"/>
            <a:ext cx="2090517" cy="697865"/>
          </a:xfrm>
          <a:prstGeom prst="rect">
            <a:avLst/>
          </a:prstGeom>
        </p:spPr>
        <p:txBody>
          <a:bodyPr anchor="t" rtlCol="false" tIns="0" lIns="0" bIns="0" rIns="0">
            <a:spAutoFit/>
          </a:bodyPr>
          <a:lstStyle/>
          <a:p>
            <a:pPr algn="just" marL="215899" indent="-107950" lvl="1">
              <a:lnSpc>
                <a:spcPts val="1929"/>
              </a:lnSpc>
              <a:buFont typeface="Arial"/>
              <a:buChar char="•"/>
            </a:pPr>
            <a:r>
              <a:rPr lang="en-US" sz="999" spc="79">
                <a:solidFill>
                  <a:srgbClr val="292D2D"/>
                </a:solidFill>
                <a:latin typeface="Poppins"/>
                <a:ea typeface="Poppins"/>
                <a:cs typeface="Poppins"/>
                <a:sym typeface="Poppins"/>
              </a:rPr>
              <a:t>English</a:t>
            </a:r>
          </a:p>
          <a:p>
            <a:pPr algn="just" marL="215899" indent="-107950" lvl="1">
              <a:lnSpc>
                <a:spcPts val="1929"/>
              </a:lnSpc>
              <a:buFont typeface="Arial"/>
              <a:buChar char="•"/>
            </a:pPr>
            <a:r>
              <a:rPr lang="en-US" sz="999" spc="79">
                <a:solidFill>
                  <a:srgbClr val="292D2D"/>
                </a:solidFill>
                <a:latin typeface="Poppins"/>
                <a:ea typeface="Poppins"/>
                <a:cs typeface="Poppins"/>
                <a:sym typeface="Poppins"/>
              </a:rPr>
              <a:t>German (basic)</a:t>
            </a:r>
          </a:p>
          <a:p>
            <a:pPr algn="just" marL="215899" indent="-107950" lvl="1">
              <a:lnSpc>
                <a:spcPts val="1929"/>
              </a:lnSpc>
              <a:buFont typeface="Arial"/>
              <a:buChar char="•"/>
            </a:pPr>
            <a:r>
              <a:rPr lang="en-US" sz="999" spc="79">
                <a:solidFill>
                  <a:srgbClr val="292D2D"/>
                </a:solidFill>
                <a:latin typeface="Poppins"/>
                <a:ea typeface="Poppins"/>
                <a:cs typeface="Poppins"/>
                <a:sym typeface="Poppins"/>
              </a:rPr>
              <a:t>Spanish </a:t>
            </a:r>
            <a:r>
              <a:rPr lang="en-US" sz="999" spc="79">
                <a:solidFill>
                  <a:srgbClr val="292D2D"/>
                </a:solidFill>
                <a:latin typeface="Poppins"/>
                <a:ea typeface="Poppins"/>
                <a:cs typeface="Poppins"/>
                <a:sym typeface="Poppins"/>
              </a:rPr>
              <a:t> (basic)</a:t>
            </a:r>
          </a:p>
        </p:txBody>
      </p:sp>
      <p:grpSp>
        <p:nvGrpSpPr>
          <p:cNvPr name="Group 48" id="48"/>
          <p:cNvGrpSpPr>
            <a:grpSpLocks noChangeAspect="true"/>
          </p:cNvGrpSpPr>
          <p:nvPr/>
        </p:nvGrpSpPr>
        <p:grpSpPr>
          <a:xfrm rot="0">
            <a:off x="734172" y="9557726"/>
            <a:ext cx="106105" cy="115480"/>
            <a:chOff x="0" y="0"/>
            <a:chExt cx="173990" cy="189357"/>
          </a:xfrm>
        </p:grpSpPr>
        <p:sp>
          <p:nvSpPr>
            <p:cNvPr name="Freeform 49" id="49"/>
            <p:cNvSpPr/>
            <p:nvPr/>
          </p:nvSpPr>
          <p:spPr>
            <a:xfrm flipH="false" flipV="false" rot="0">
              <a:off x="0" y="824"/>
              <a:ext cx="173499" cy="186198"/>
            </a:xfrm>
            <a:custGeom>
              <a:avLst/>
              <a:gdLst/>
              <a:ahLst/>
              <a:cxnLst/>
              <a:rect r="r" b="b" t="t" l="l"/>
              <a:pathLst>
                <a:path h="186198" w="173499">
                  <a:moveTo>
                    <a:pt x="65278" y="54802"/>
                  </a:moveTo>
                  <a:cubicBezTo>
                    <a:pt x="75565" y="42737"/>
                    <a:pt x="64389" y="26989"/>
                    <a:pt x="57404" y="16194"/>
                  </a:cubicBezTo>
                  <a:cubicBezTo>
                    <a:pt x="53467" y="9971"/>
                    <a:pt x="47752" y="1081"/>
                    <a:pt x="39624" y="65"/>
                  </a:cubicBezTo>
                  <a:cubicBezTo>
                    <a:pt x="32004" y="-824"/>
                    <a:pt x="25019" y="7685"/>
                    <a:pt x="19939" y="12384"/>
                  </a:cubicBezTo>
                  <a:cubicBezTo>
                    <a:pt x="7747" y="23560"/>
                    <a:pt x="889" y="38038"/>
                    <a:pt x="127" y="54548"/>
                  </a:cubicBezTo>
                  <a:cubicBezTo>
                    <a:pt x="254" y="56453"/>
                    <a:pt x="254" y="59501"/>
                    <a:pt x="0" y="56707"/>
                  </a:cubicBezTo>
                  <a:cubicBezTo>
                    <a:pt x="1270" y="66613"/>
                    <a:pt x="2286" y="76011"/>
                    <a:pt x="5842" y="85409"/>
                  </a:cubicBezTo>
                  <a:cubicBezTo>
                    <a:pt x="9017" y="94299"/>
                    <a:pt x="13462" y="102427"/>
                    <a:pt x="18542" y="110301"/>
                  </a:cubicBezTo>
                  <a:cubicBezTo>
                    <a:pt x="29464" y="126811"/>
                    <a:pt x="42164" y="142813"/>
                    <a:pt x="57150" y="156021"/>
                  </a:cubicBezTo>
                  <a:cubicBezTo>
                    <a:pt x="71755" y="168975"/>
                    <a:pt x="88265" y="180659"/>
                    <a:pt x="107696" y="184850"/>
                  </a:cubicBezTo>
                  <a:cubicBezTo>
                    <a:pt x="125984" y="188533"/>
                    <a:pt x="143891" y="184723"/>
                    <a:pt x="158242" y="172785"/>
                  </a:cubicBezTo>
                  <a:cubicBezTo>
                    <a:pt x="163449" y="168467"/>
                    <a:pt x="173101" y="162371"/>
                    <a:pt x="173482" y="154878"/>
                  </a:cubicBezTo>
                  <a:cubicBezTo>
                    <a:pt x="173863" y="147385"/>
                    <a:pt x="167894" y="141416"/>
                    <a:pt x="162814" y="136971"/>
                  </a:cubicBezTo>
                  <a:cubicBezTo>
                    <a:pt x="151892" y="127192"/>
                    <a:pt x="135890" y="111063"/>
                    <a:pt x="121158" y="122874"/>
                  </a:cubicBezTo>
                  <a:cubicBezTo>
                    <a:pt x="115443" y="127573"/>
                    <a:pt x="109347" y="136336"/>
                    <a:pt x="101600" y="137606"/>
                  </a:cubicBezTo>
                  <a:cubicBezTo>
                    <a:pt x="93853" y="138876"/>
                    <a:pt x="86487" y="133288"/>
                    <a:pt x="81026" y="128843"/>
                  </a:cubicBezTo>
                  <a:cubicBezTo>
                    <a:pt x="68707" y="118810"/>
                    <a:pt x="56515" y="105094"/>
                    <a:pt x="49276" y="90743"/>
                  </a:cubicBezTo>
                  <a:cubicBezTo>
                    <a:pt x="46228" y="84393"/>
                    <a:pt x="43434" y="76138"/>
                    <a:pt x="48006" y="69788"/>
                  </a:cubicBezTo>
                  <a:cubicBezTo>
                    <a:pt x="52578" y="63565"/>
                    <a:pt x="60325" y="60644"/>
                    <a:pt x="65278" y="54675"/>
                  </a:cubicBezTo>
                </a:path>
              </a:pathLst>
            </a:custGeom>
            <a:solidFill>
              <a:srgbClr val="292D2D"/>
            </a:solidFill>
          </p:spPr>
        </p:sp>
      </p:grpSp>
      <p:grpSp>
        <p:nvGrpSpPr>
          <p:cNvPr name="Group 50" id="50"/>
          <p:cNvGrpSpPr>
            <a:grpSpLocks noChangeAspect="true"/>
          </p:cNvGrpSpPr>
          <p:nvPr/>
        </p:nvGrpSpPr>
        <p:grpSpPr>
          <a:xfrm rot="0">
            <a:off x="697833" y="10225345"/>
            <a:ext cx="182868" cy="186734"/>
            <a:chOff x="0" y="0"/>
            <a:chExt cx="318973" cy="325717"/>
          </a:xfrm>
        </p:grpSpPr>
        <p:sp>
          <p:nvSpPr>
            <p:cNvPr name="Freeform 51" id="51"/>
            <p:cNvSpPr/>
            <p:nvPr/>
          </p:nvSpPr>
          <p:spPr>
            <a:xfrm flipH="false" flipV="false" rot="0">
              <a:off x="177927" y="210058"/>
              <a:ext cx="46355" cy="52070"/>
            </a:xfrm>
            <a:custGeom>
              <a:avLst/>
              <a:gdLst/>
              <a:ahLst/>
              <a:cxnLst/>
              <a:rect r="r" b="b" t="t" l="l"/>
              <a:pathLst>
                <a:path h="52070" w="46355">
                  <a:moveTo>
                    <a:pt x="41783" y="22352"/>
                  </a:moveTo>
                  <a:lnTo>
                    <a:pt x="24384" y="27305"/>
                  </a:lnTo>
                  <a:lnTo>
                    <a:pt x="34417" y="42164"/>
                  </a:lnTo>
                  <a:lnTo>
                    <a:pt x="36449" y="45212"/>
                  </a:lnTo>
                  <a:lnTo>
                    <a:pt x="23749" y="45212"/>
                  </a:lnTo>
                  <a:lnTo>
                    <a:pt x="23368" y="44450"/>
                  </a:lnTo>
                  <a:lnTo>
                    <a:pt x="15494" y="33401"/>
                  </a:lnTo>
                  <a:lnTo>
                    <a:pt x="4445" y="48260"/>
                  </a:lnTo>
                  <a:lnTo>
                    <a:pt x="1905" y="52070"/>
                  </a:lnTo>
                  <a:lnTo>
                    <a:pt x="1143" y="47625"/>
                  </a:lnTo>
                  <a:lnTo>
                    <a:pt x="254" y="3683"/>
                  </a:lnTo>
                  <a:lnTo>
                    <a:pt x="0" y="0"/>
                  </a:lnTo>
                  <a:lnTo>
                    <a:pt x="3175" y="1778"/>
                  </a:lnTo>
                  <a:lnTo>
                    <a:pt x="42418" y="19177"/>
                  </a:lnTo>
                  <a:lnTo>
                    <a:pt x="46355" y="21336"/>
                  </a:lnTo>
                  <a:close/>
                </a:path>
              </a:pathLst>
            </a:custGeom>
            <a:solidFill>
              <a:srgbClr val="292D2D"/>
            </a:solidFill>
          </p:spPr>
        </p:sp>
        <p:sp>
          <p:nvSpPr>
            <p:cNvPr name="Freeform 52" id="52"/>
            <p:cNvSpPr/>
            <p:nvPr/>
          </p:nvSpPr>
          <p:spPr>
            <a:xfrm flipH="false" flipV="false" rot="0">
              <a:off x="63500" y="63500"/>
              <a:ext cx="192024" cy="194945"/>
            </a:xfrm>
            <a:custGeom>
              <a:avLst/>
              <a:gdLst/>
              <a:ahLst/>
              <a:cxnLst/>
              <a:rect r="r" b="b" t="t" l="l"/>
              <a:pathLst>
                <a:path h="194945" w="192024">
                  <a:moveTo>
                    <a:pt x="116713" y="114300"/>
                  </a:moveTo>
                  <a:cubicBezTo>
                    <a:pt x="104013" y="104775"/>
                    <a:pt x="93472" y="91694"/>
                    <a:pt x="85471" y="75311"/>
                  </a:cubicBezTo>
                  <a:cubicBezTo>
                    <a:pt x="109220" y="60833"/>
                    <a:pt x="129921" y="43942"/>
                    <a:pt x="141351" y="29464"/>
                  </a:cubicBezTo>
                  <a:cubicBezTo>
                    <a:pt x="152654" y="37338"/>
                    <a:pt x="162179" y="48260"/>
                    <a:pt x="168402" y="60960"/>
                  </a:cubicBezTo>
                  <a:cubicBezTo>
                    <a:pt x="159766" y="79121"/>
                    <a:pt x="142113" y="97409"/>
                    <a:pt x="116713" y="114173"/>
                  </a:cubicBezTo>
                  <a:moveTo>
                    <a:pt x="36449" y="152908"/>
                  </a:moveTo>
                  <a:cubicBezTo>
                    <a:pt x="24765" y="139954"/>
                    <a:pt x="17653" y="123952"/>
                    <a:pt x="15875" y="106172"/>
                  </a:cubicBezTo>
                  <a:cubicBezTo>
                    <a:pt x="33528" y="101727"/>
                    <a:pt x="53086" y="93853"/>
                    <a:pt x="72771" y="83058"/>
                  </a:cubicBezTo>
                  <a:cubicBezTo>
                    <a:pt x="80645" y="99060"/>
                    <a:pt x="91186" y="112522"/>
                    <a:pt x="103632" y="122936"/>
                  </a:cubicBezTo>
                  <a:cubicBezTo>
                    <a:pt x="83947" y="134112"/>
                    <a:pt x="61468" y="144145"/>
                    <a:pt x="36449" y="153035"/>
                  </a:cubicBezTo>
                  <a:moveTo>
                    <a:pt x="29337" y="51435"/>
                  </a:moveTo>
                  <a:cubicBezTo>
                    <a:pt x="35306" y="55499"/>
                    <a:pt x="42672" y="57150"/>
                    <a:pt x="50800" y="56388"/>
                  </a:cubicBezTo>
                  <a:cubicBezTo>
                    <a:pt x="53975" y="56007"/>
                    <a:pt x="57912" y="54991"/>
                    <a:pt x="61468" y="53467"/>
                  </a:cubicBezTo>
                  <a:cubicBezTo>
                    <a:pt x="63119" y="59436"/>
                    <a:pt x="64643" y="64643"/>
                    <a:pt x="66675" y="69342"/>
                  </a:cubicBezTo>
                  <a:cubicBezTo>
                    <a:pt x="49149" y="79121"/>
                    <a:pt x="31623" y="86360"/>
                    <a:pt x="15748" y="90805"/>
                  </a:cubicBezTo>
                  <a:cubicBezTo>
                    <a:pt x="16891" y="76581"/>
                    <a:pt x="21590" y="62865"/>
                    <a:pt x="29337" y="51562"/>
                  </a:cubicBezTo>
                  <a:moveTo>
                    <a:pt x="71628" y="19812"/>
                  </a:moveTo>
                  <a:cubicBezTo>
                    <a:pt x="72390" y="22225"/>
                    <a:pt x="72771" y="24384"/>
                    <a:pt x="71755" y="26797"/>
                  </a:cubicBezTo>
                  <a:cubicBezTo>
                    <a:pt x="68961" y="33909"/>
                    <a:pt x="58928" y="40640"/>
                    <a:pt x="49149" y="41656"/>
                  </a:cubicBezTo>
                  <a:cubicBezTo>
                    <a:pt x="46482" y="41783"/>
                    <a:pt x="42672" y="41656"/>
                    <a:pt x="39116" y="39751"/>
                  </a:cubicBezTo>
                  <a:cubicBezTo>
                    <a:pt x="48006" y="30861"/>
                    <a:pt x="59055" y="23876"/>
                    <a:pt x="71628" y="19812"/>
                  </a:cubicBezTo>
                  <a:moveTo>
                    <a:pt x="85090" y="32385"/>
                  </a:moveTo>
                  <a:cubicBezTo>
                    <a:pt x="87503" y="26924"/>
                    <a:pt x="87503" y="21590"/>
                    <a:pt x="86106" y="16002"/>
                  </a:cubicBezTo>
                  <a:cubicBezTo>
                    <a:pt x="89408" y="15748"/>
                    <a:pt x="92710" y="15113"/>
                    <a:pt x="96139" y="15113"/>
                  </a:cubicBezTo>
                  <a:cubicBezTo>
                    <a:pt x="106807" y="15113"/>
                    <a:pt x="117602" y="17780"/>
                    <a:pt x="127889" y="22479"/>
                  </a:cubicBezTo>
                  <a:cubicBezTo>
                    <a:pt x="117602" y="34798"/>
                    <a:pt x="100330" y="48768"/>
                    <a:pt x="79629" y="61595"/>
                  </a:cubicBezTo>
                  <a:cubicBezTo>
                    <a:pt x="77851" y="56388"/>
                    <a:pt x="76200" y="51054"/>
                    <a:pt x="74803" y="45466"/>
                  </a:cubicBezTo>
                  <a:cubicBezTo>
                    <a:pt x="79883" y="41275"/>
                    <a:pt x="83312" y="36957"/>
                    <a:pt x="85090" y="32385"/>
                  </a:cubicBezTo>
                  <a:moveTo>
                    <a:pt x="96139" y="0"/>
                  </a:moveTo>
                  <a:cubicBezTo>
                    <a:pt x="43053" y="0"/>
                    <a:pt x="0" y="43815"/>
                    <a:pt x="0" y="97536"/>
                  </a:cubicBezTo>
                  <a:cubicBezTo>
                    <a:pt x="0" y="151257"/>
                    <a:pt x="43053" y="194945"/>
                    <a:pt x="96139" y="194945"/>
                  </a:cubicBezTo>
                  <a:cubicBezTo>
                    <a:pt x="99187" y="194945"/>
                    <a:pt x="101981" y="194691"/>
                    <a:pt x="104394" y="194691"/>
                  </a:cubicBezTo>
                  <a:lnTo>
                    <a:pt x="106299" y="194437"/>
                  </a:lnTo>
                  <a:lnTo>
                    <a:pt x="106045" y="192532"/>
                  </a:lnTo>
                  <a:lnTo>
                    <a:pt x="104521" y="180975"/>
                  </a:lnTo>
                  <a:lnTo>
                    <a:pt x="104267" y="179324"/>
                  </a:lnTo>
                  <a:lnTo>
                    <a:pt x="102489" y="179324"/>
                  </a:lnTo>
                  <a:cubicBezTo>
                    <a:pt x="101346" y="179451"/>
                    <a:pt x="100711" y="179578"/>
                    <a:pt x="99949" y="179705"/>
                  </a:cubicBezTo>
                  <a:cubicBezTo>
                    <a:pt x="98425" y="179705"/>
                    <a:pt x="97155" y="179959"/>
                    <a:pt x="96139" y="179959"/>
                  </a:cubicBezTo>
                  <a:cubicBezTo>
                    <a:pt x="79121" y="179959"/>
                    <a:pt x="63119" y="174244"/>
                    <a:pt x="49149" y="163957"/>
                  </a:cubicBezTo>
                  <a:cubicBezTo>
                    <a:pt x="109220" y="141986"/>
                    <a:pt x="153162" y="112141"/>
                    <a:pt x="174879" y="79502"/>
                  </a:cubicBezTo>
                  <a:cubicBezTo>
                    <a:pt x="176276" y="85852"/>
                    <a:pt x="177292" y="92075"/>
                    <a:pt x="177292" y="97536"/>
                  </a:cubicBezTo>
                  <a:cubicBezTo>
                    <a:pt x="177292" y="117475"/>
                    <a:pt x="169926" y="136779"/>
                    <a:pt x="156464" y="152019"/>
                  </a:cubicBezTo>
                  <a:lnTo>
                    <a:pt x="155067" y="153670"/>
                  </a:lnTo>
                  <a:lnTo>
                    <a:pt x="156972" y="154813"/>
                  </a:lnTo>
                  <a:lnTo>
                    <a:pt x="166878" y="161036"/>
                  </a:lnTo>
                  <a:lnTo>
                    <a:pt x="168021" y="161798"/>
                  </a:lnTo>
                  <a:lnTo>
                    <a:pt x="169037" y="160528"/>
                  </a:lnTo>
                  <a:cubicBezTo>
                    <a:pt x="184023" y="143002"/>
                    <a:pt x="192024" y="120650"/>
                    <a:pt x="192024" y="97536"/>
                  </a:cubicBezTo>
                  <a:cubicBezTo>
                    <a:pt x="192024" y="43815"/>
                    <a:pt x="148844" y="0"/>
                    <a:pt x="96139" y="0"/>
                  </a:cubicBezTo>
                </a:path>
              </a:pathLst>
            </a:custGeom>
            <a:solidFill>
              <a:srgbClr val="292D2D"/>
            </a:solidFill>
          </p:spPr>
        </p:sp>
      </p:grpSp>
      <p:grpSp>
        <p:nvGrpSpPr>
          <p:cNvPr name="Group 53" id="53"/>
          <p:cNvGrpSpPr>
            <a:grpSpLocks noChangeAspect="true"/>
          </p:cNvGrpSpPr>
          <p:nvPr/>
        </p:nvGrpSpPr>
        <p:grpSpPr>
          <a:xfrm rot="0">
            <a:off x="734172" y="9804496"/>
            <a:ext cx="104095" cy="81777"/>
            <a:chOff x="0" y="0"/>
            <a:chExt cx="170688" cy="134087"/>
          </a:xfrm>
        </p:grpSpPr>
        <p:sp>
          <p:nvSpPr>
            <p:cNvPr name="Freeform 54" id="54"/>
            <p:cNvSpPr/>
            <p:nvPr/>
          </p:nvSpPr>
          <p:spPr>
            <a:xfrm flipH="false" flipV="false" rot="0">
              <a:off x="0" y="0"/>
              <a:ext cx="170688" cy="134112"/>
            </a:xfrm>
            <a:custGeom>
              <a:avLst/>
              <a:gdLst/>
              <a:ahLst/>
              <a:cxnLst/>
              <a:rect r="r" b="b" t="t" l="l"/>
              <a:pathLst>
                <a:path h="134112" w="170688">
                  <a:moveTo>
                    <a:pt x="16383" y="41275"/>
                  </a:moveTo>
                  <a:cubicBezTo>
                    <a:pt x="18542" y="42799"/>
                    <a:pt x="25019" y="47371"/>
                    <a:pt x="35941" y="54864"/>
                  </a:cubicBezTo>
                  <a:cubicBezTo>
                    <a:pt x="41783" y="58928"/>
                    <a:pt x="46863" y="62484"/>
                    <a:pt x="51308" y="65532"/>
                  </a:cubicBezTo>
                  <a:cubicBezTo>
                    <a:pt x="54991" y="68199"/>
                    <a:pt x="58293" y="70358"/>
                    <a:pt x="60960" y="72263"/>
                  </a:cubicBezTo>
                  <a:cubicBezTo>
                    <a:pt x="61214" y="72517"/>
                    <a:pt x="61722" y="72771"/>
                    <a:pt x="62357" y="73279"/>
                  </a:cubicBezTo>
                  <a:cubicBezTo>
                    <a:pt x="62992" y="73787"/>
                    <a:pt x="63881" y="74422"/>
                    <a:pt x="65024" y="75184"/>
                  </a:cubicBezTo>
                  <a:cubicBezTo>
                    <a:pt x="67056" y="76708"/>
                    <a:pt x="68834" y="77851"/>
                    <a:pt x="70104" y="78867"/>
                  </a:cubicBezTo>
                  <a:cubicBezTo>
                    <a:pt x="71374" y="79883"/>
                    <a:pt x="73152" y="80772"/>
                    <a:pt x="75057" y="81915"/>
                  </a:cubicBezTo>
                  <a:cubicBezTo>
                    <a:pt x="76962" y="83058"/>
                    <a:pt x="78867" y="83947"/>
                    <a:pt x="80518" y="84455"/>
                  </a:cubicBezTo>
                  <a:cubicBezTo>
                    <a:pt x="82169" y="84963"/>
                    <a:pt x="83820" y="85344"/>
                    <a:pt x="85217" y="85344"/>
                  </a:cubicBezTo>
                  <a:lnTo>
                    <a:pt x="85471" y="85344"/>
                  </a:lnTo>
                  <a:cubicBezTo>
                    <a:pt x="86868" y="85344"/>
                    <a:pt x="88519" y="85090"/>
                    <a:pt x="90170" y="84455"/>
                  </a:cubicBezTo>
                  <a:cubicBezTo>
                    <a:pt x="91821" y="83820"/>
                    <a:pt x="93726" y="83058"/>
                    <a:pt x="95631" y="81915"/>
                  </a:cubicBezTo>
                  <a:cubicBezTo>
                    <a:pt x="97536" y="80772"/>
                    <a:pt x="99187" y="79756"/>
                    <a:pt x="100584" y="78867"/>
                  </a:cubicBezTo>
                  <a:cubicBezTo>
                    <a:pt x="101981" y="77978"/>
                    <a:pt x="103632" y="76708"/>
                    <a:pt x="105791" y="75184"/>
                  </a:cubicBezTo>
                  <a:cubicBezTo>
                    <a:pt x="106807" y="74422"/>
                    <a:pt x="107696" y="73787"/>
                    <a:pt x="108458" y="73279"/>
                  </a:cubicBezTo>
                  <a:cubicBezTo>
                    <a:pt x="109220" y="72771"/>
                    <a:pt x="109601" y="72517"/>
                    <a:pt x="109855" y="72263"/>
                  </a:cubicBezTo>
                  <a:cubicBezTo>
                    <a:pt x="111887" y="70866"/>
                    <a:pt x="115189" y="68580"/>
                    <a:pt x="119507" y="65532"/>
                  </a:cubicBezTo>
                  <a:cubicBezTo>
                    <a:pt x="127381" y="60071"/>
                    <a:pt x="139065" y="51943"/>
                    <a:pt x="154432" y="41275"/>
                  </a:cubicBezTo>
                  <a:cubicBezTo>
                    <a:pt x="159004" y="37973"/>
                    <a:pt x="162941" y="34163"/>
                    <a:pt x="165989" y="29591"/>
                  </a:cubicBezTo>
                  <a:cubicBezTo>
                    <a:pt x="169037" y="25019"/>
                    <a:pt x="170688" y="20193"/>
                    <a:pt x="170688" y="15240"/>
                  </a:cubicBezTo>
                  <a:cubicBezTo>
                    <a:pt x="170688" y="11049"/>
                    <a:pt x="169164" y="7493"/>
                    <a:pt x="166116" y="4445"/>
                  </a:cubicBezTo>
                  <a:cubicBezTo>
                    <a:pt x="163068" y="1397"/>
                    <a:pt x="159639" y="0"/>
                    <a:pt x="155448" y="0"/>
                  </a:cubicBezTo>
                  <a:lnTo>
                    <a:pt x="15240" y="0"/>
                  </a:lnTo>
                  <a:cubicBezTo>
                    <a:pt x="10414" y="0"/>
                    <a:pt x="6604" y="1651"/>
                    <a:pt x="3937" y="4953"/>
                  </a:cubicBezTo>
                  <a:cubicBezTo>
                    <a:pt x="1270" y="8255"/>
                    <a:pt x="0" y="12319"/>
                    <a:pt x="0" y="17272"/>
                  </a:cubicBezTo>
                  <a:cubicBezTo>
                    <a:pt x="0" y="21209"/>
                    <a:pt x="1778" y="25654"/>
                    <a:pt x="5207" y="30226"/>
                  </a:cubicBezTo>
                  <a:cubicBezTo>
                    <a:pt x="8636" y="34798"/>
                    <a:pt x="12446" y="38608"/>
                    <a:pt x="16383" y="41275"/>
                  </a:cubicBezTo>
                  <a:moveTo>
                    <a:pt x="128016" y="74168"/>
                  </a:moveTo>
                  <a:lnTo>
                    <a:pt x="170688" y="116840"/>
                  </a:lnTo>
                  <a:lnTo>
                    <a:pt x="170688" y="43180"/>
                  </a:lnTo>
                  <a:cubicBezTo>
                    <a:pt x="167894" y="46228"/>
                    <a:pt x="164719" y="49022"/>
                    <a:pt x="161163" y="51435"/>
                  </a:cubicBezTo>
                  <a:cubicBezTo>
                    <a:pt x="148209" y="60198"/>
                    <a:pt x="137160" y="67818"/>
                    <a:pt x="128016" y="74168"/>
                  </a:cubicBezTo>
                  <a:moveTo>
                    <a:pt x="9652" y="51562"/>
                  </a:moveTo>
                  <a:cubicBezTo>
                    <a:pt x="5969" y="49149"/>
                    <a:pt x="2794" y="46355"/>
                    <a:pt x="0" y="43180"/>
                  </a:cubicBezTo>
                  <a:lnTo>
                    <a:pt x="0" y="116840"/>
                  </a:lnTo>
                  <a:lnTo>
                    <a:pt x="42672" y="74168"/>
                  </a:lnTo>
                  <a:cubicBezTo>
                    <a:pt x="34036" y="68199"/>
                    <a:pt x="23114" y="60706"/>
                    <a:pt x="9652" y="51562"/>
                  </a:cubicBezTo>
                  <a:moveTo>
                    <a:pt x="113792" y="84455"/>
                  </a:moveTo>
                  <a:cubicBezTo>
                    <a:pt x="110109" y="87122"/>
                    <a:pt x="107188" y="89154"/>
                    <a:pt x="105029" y="90678"/>
                  </a:cubicBezTo>
                  <a:cubicBezTo>
                    <a:pt x="102870" y="92202"/>
                    <a:pt x="99822" y="93726"/>
                    <a:pt x="96012" y="95250"/>
                  </a:cubicBezTo>
                  <a:cubicBezTo>
                    <a:pt x="92202" y="96774"/>
                    <a:pt x="88773" y="97536"/>
                    <a:pt x="85598" y="97536"/>
                  </a:cubicBezTo>
                  <a:lnTo>
                    <a:pt x="85217" y="97536"/>
                  </a:lnTo>
                  <a:cubicBezTo>
                    <a:pt x="81915" y="97536"/>
                    <a:pt x="78486" y="96774"/>
                    <a:pt x="74803" y="95250"/>
                  </a:cubicBezTo>
                  <a:cubicBezTo>
                    <a:pt x="71120" y="93726"/>
                    <a:pt x="68072" y="92202"/>
                    <a:pt x="65786" y="90678"/>
                  </a:cubicBezTo>
                  <a:cubicBezTo>
                    <a:pt x="63500" y="89154"/>
                    <a:pt x="60579" y="87122"/>
                    <a:pt x="57023" y="84455"/>
                  </a:cubicBezTo>
                  <a:cubicBezTo>
                    <a:pt x="56007" y="83693"/>
                    <a:pt x="54864" y="82931"/>
                    <a:pt x="53721" y="82042"/>
                  </a:cubicBezTo>
                  <a:lnTo>
                    <a:pt x="5207" y="130302"/>
                  </a:lnTo>
                  <a:cubicBezTo>
                    <a:pt x="8001" y="132842"/>
                    <a:pt x="11303" y="134112"/>
                    <a:pt x="15240" y="134112"/>
                  </a:cubicBezTo>
                  <a:lnTo>
                    <a:pt x="155448" y="134112"/>
                  </a:lnTo>
                  <a:cubicBezTo>
                    <a:pt x="159258" y="134112"/>
                    <a:pt x="162560" y="132842"/>
                    <a:pt x="165481" y="130302"/>
                  </a:cubicBezTo>
                  <a:lnTo>
                    <a:pt x="117094" y="81915"/>
                  </a:lnTo>
                  <a:cubicBezTo>
                    <a:pt x="115951" y="82804"/>
                    <a:pt x="114808" y="83566"/>
                    <a:pt x="113792" y="84328"/>
                  </a:cubicBezTo>
                </a:path>
              </a:pathLst>
            </a:custGeom>
            <a:solidFill>
              <a:srgbClr val="292D2D"/>
            </a:solidFill>
          </p:spPr>
        </p:sp>
      </p:grpSp>
      <p:sp>
        <p:nvSpPr>
          <p:cNvPr name="TextBox 55" id="55"/>
          <p:cNvSpPr txBox="true"/>
          <p:nvPr/>
        </p:nvSpPr>
        <p:spPr>
          <a:xfrm rot="0">
            <a:off x="974902" y="10006750"/>
            <a:ext cx="2024639" cy="142875"/>
          </a:xfrm>
          <a:prstGeom prst="rect">
            <a:avLst/>
          </a:prstGeom>
        </p:spPr>
        <p:txBody>
          <a:bodyPr anchor="t" rtlCol="false" tIns="0" lIns="0" bIns="0" rIns="0">
            <a:spAutoFit/>
          </a:bodyPr>
          <a:lstStyle/>
          <a:p>
            <a:pPr algn="just">
              <a:lnSpc>
                <a:spcPts val="1199"/>
              </a:lnSpc>
            </a:pPr>
            <a:r>
              <a:rPr lang="en-US" sz="999" spc="79">
                <a:solidFill>
                  <a:srgbClr val="000000"/>
                </a:solidFill>
                <a:latin typeface="Poppins"/>
                <a:ea typeface="Poppins"/>
                <a:cs typeface="Poppins"/>
                <a:sym typeface="Poppins"/>
              </a:rPr>
              <a:t>123 Anywhere St., Any City</a:t>
            </a:r>
          </a:p>
        </p:txBody>
      </p:sp>
      <p:grpSp>
        <p:nvGrpSpPr>
          <p:cNvPr name="Group 56" id="56"/>
          <p:cNvGrpSpPr>
            <a:grpSpLocks noChangeAspect="true"/>
          </p:cNvGrpSpPr>
          <p:nvPr/>
        </p:nvGrpSpPr>
        <p:grpSpPr>
          <a:xfrm rot="0">
            <a:off x="749318" y="10040337"/>
            <a:ext cx="79897" cy="127858"/>
            <a:chOff x="0" y="0"/>
            <a:chExt cx="150368" cy="240614"/>
          </a:xfrm>
        </p:grpSpPr>
        <p:sp>
          <p:nvSpPr>
            <p:cNvPr name="Freeform 57" id="57"/>
            <p:cNvSpPr/>
            <p:nvPr/>
          </p:nvSpPr>
          <p:spPr>
            <a:xfrm flipH="false" flipV="false" rot="0">
              <a:off x="0" y="0"/>
              <a:ext cx="150368" cy="240538"/>
            </a:xfrm>
            <a:custGeom>
              <a:avLst/>
              <a:gdLst/>
              <a:ahLst/>
              <a:cxnLst/>
              <a:rect r="r" b="b" t="t" l="l"/>
              <a:pathLst>
                <a:path h="240538" w="150368">
                  <a:moveTo>
                    <a:pt x="45212" y="75184"/>
                  </a:moveTo>
                  <a:cubicBezTo>
                    <a:pt x="45212" y="58547"/>
                    <a:pt x="58674" y="45085"/>
                    <a:pt x="75311" y="45085"/>
                  </a:cubicBezTo>
                  <a:cubicBezTo>
                    <a:pt x="91948" y="45085"/>
                    <a:pt x="105283" y="58547"/>
                    <a:pt x="105283" y="75184"/>
                  </a:cubicBezTo>
                  <a:cubicBezTo>
                    <a:pt x="105283" y="91694"/>
                    <a:pt x="91948" y="105283"/>
                    <a:pt x="75184" y="105283"/>
                  </a:cubicBezTo>
                  <a:cubicBezTo>
                    <a:pt x="58420" y="105283"/>
                    <a:pt x="45212" y="91694"/>
                    <a:pt x="45212" y="75184"/>
                  </a:cubicBezTo>
                  <a:moveTo>
                    <a:pt x="0" y="75184"/>
                  </a:moveTo>
                  <a:cubicBezTo>
                    <a:pt x="0" y="146558"/>
                    <a:pt x="63881" y="161671"/>
                    <a:pt x="75184" y="240538"/>
                  </a:cubicBezTo>
                  <a:cubicBezTo>
                    <a:pt x="86360" y="161544"/>
                    <a:pt x="150368" y="146558"/>
                    <a:pt x="150368" y="75184"/>
                  </a:cubicBezTo>
                  <a:cubicBezTo>
                    <a:pt x="150368" y="33655"/>
                    <a:pt x="116713" y="0"/>
                    <a:pt x="75184" y="0"/>
                  </a:cubicBezTo>
                  <a:cubicBezTo>
                    <a:pt x="33655" y="0"/>
                    <a:pt x="0" y="33655"/>
                    <a:pt x="0" y="75184"/>
                  </a:cubicBezTo>
                </a:path>
              </a:pathLst>
            </a:custGeom>
            <a:solidFill>
              <a:srgbClr val="292D2D"/>
            </a:solidFill>
          </p:spPr>
        </p:sp>
      </p:grpSp>
      <p:sp>
        <p:nvSpPr>
          <p:cNvPr name="TextBox 58" id="58"/>
          <p:cNvSpPr txBox="true"/>
          <p:nvPr/>
        </p:nvSpPr>
        <p:spPr>
          <a:xfrm rot="0">
            <a:off x="951907" y="9524344"/>
            <a:ext cx="1916085" cy="163195"/>
          </a:xfrm>
          <a:prstGeom prst="rect">
            <a:avLst/>
          </a:prstGeom>
        </p:spPr>
        <p:txBody>
          <a:bodyPr anchor="t" rtlCol="false" tIns="0" lIns="0" bIns="0" rIns="0">
            <a:spAutoFit/>
          </a:bodyPr>
          <a:lstStyle/>
          <a:p>
            <a:pPr algn="l">
              <a:lnSpc>
                <a:spcPts val="1339"/>
              </a:lnSpc>
            </a:pPr>
            <a:r>
              <a:rPr lang="en-US" sz="999" spc="79">
                <a:solidFill>
                  <a:srgbClr val="000000"/>
                </a:solidFill>
                <a:latin typeface="Poppins"/>
                <a:ea typeface="Poppins"/>
                <a:cs typeface="Poppins"/>
                <a:sym typeface="Poppins"/>
              </a:rPr>
              <a:t>+123-456-7890 </a:t>
            </a:r>
          </a:p>
        </p:txBody>
      </p:sp>
      <p:sp>
        <p:nvSpPr>
          <p:cNvPr name="TextBox 59" id="59"/>
          <p:cNvSpPr txBox="true"/>
          <p:nvPr/>
        </p:nvSpPr>
        <p:spPr>
          <a:xfrm rot="0">
            <a:off x="974902" y="10178200"/>
            <a:ext cx="2024639" cy="181570"/>
          </a:xfrm>
          <a:prstGeom prst="rect">
            <a:avLst/>
          </a:prstGeom>
        </p:spPr>
        <p:txBody>
          <a:bodyPr anchor="t" rtlCol="false" tIns="0" lIns="0" bIns="0" rIns="0">
            <a:spAutoFit/>
          </a:bodyPr>
          <a:lstStyle/>
          <a:p>
            <a:pPr algn="l">
              <a:lnSpc>
                <a:spcPts val="1390"/>
              </a:lnSpc>
            </a:pPr>
            <a:r>
              <a:rPr lang="en-US" sz="1037" spc="83">
                <a:solidFill>
                  <a:srgbClr val="000000"/>
                </a:solidFill>
                <a:latin typeface="Poppins"/>
                <a:ea typeface="Poppins"/>
                <a:cs typeface="Poppins"/>
                <a:sym typeface="Poppins"/>
              </a:rPr>
              <a:t>www.reallygreatsite.com</a:t>
            </a:r>
          </a:p>
        </p:txBody>
      </p:sp>
      <p:sp>
        <p:nvSpPr>
          <p:cNvPr name="TextBox 60" id="60"/>
          <p:cNvSpPr txBox="true"/>
          <p:nvPr/>
        </p:nvSpPr>
        <p:spPr>
          <a:xfrm rot="0">
            <a:off x="974902" y="9738780"/>
            <a:ext cx="2024639" cy="163195"/>
          </a:xfrm>
          <a:prstGeom prst="rect">
            <a:avLst/>
          </a:prstGeom>
        </p:spPr>
        <p:txBody>
          <a:bodyPr anchor="t" rtlCol="false" tIns="0" lIns="0" bIns="0" rIns="0">
            <a:spAutoFit/>
          </a:bodyPr>
          <a:lstStyle/>
          <a:p>
            <a:pPr algn="l">
              <a:lnSpc>
                <a:spcPts val="1339"/>
              </a:lnSpc>
            </a:pPr>
            <a:r>
              <a:rPr lang="en-US" sz="999" spc="79">
                <a:solidFill>
                  <a:srgbClr val="000000"/>
                </a:solidFill>
                <a:latin typeface="Poppins"/>
                <a:ea typeface="Poppins"/>
                <a:cs typeface="Poppins"/>
                <a:sym typeface="Poppins"/>
              </a:rPr>
              <a:t>hello@reallygreatsite.com</a:t>
            </a:r>
          </a:p>
        </p:txBody>
      </p:sp>
      <p:sp>
        <p:nvSpPr>
          <p:cNvPr name="TextBox 61" id="61"/>
          <p:cNvSpPr txBox="true"/>
          <p:nvPr/>
        </p:nvSpPr>
        <p:spPr>
          <a:xfrm rot="0">
            <a:off x="3403002" y="9678410"/>
            <a:ext cx="1581366" cy="139700"/>
          </a:xfrm>
          <a:prstGeom prst="rect">
            <a:avLst/>
          </a:prstGeom>
        </p:spPr>
        <p:txBody>
          <a:bodyPr anchor="t" rtlCol="false" tIns="0" lIns="0" bIns="0" rIns="0">
            <a:spAutoFit/>
          </a:bodyPr>
          <a:lstStyle/>
          <a:p>
            <a:pPr algn="l" marL="215903" indent="-107951" lvl="1">
              <a:lnSpc>
                <a:spcPts val="1000"/>
              </a:lnSpc>
              <a:buFont typeface="Arial"/>
              <a:buChar char="•"/>
            </a:pPr>
            <a:r>
              <a:rPr lang="en-US" b="true" sz="1000">
                <a:solidFill>
                  <a:srgbClr val="292D2D"/>
                </a:solidFill>
                <a:latin typeface="Poppins Bold"/>
                <a:ea typeface="Poppins Bold"/>
                <a:cs typeface="Poppins Bold"/>
                <a:sym typeface="Poppins Bold"/>
              </a:rPr>
              <a:t>2013 – 2015</a:t>
            </a:r>
          </a:p>
        </p:txBody>
      </p:sp>
      <p:sp>
        <p:nvSpPr>
          <p:cNvPr name="TextBox 62" id="62"/>
          <p:cNvSpPr txBox="true"/>
          <p:nvPr/>
        </p:nvSpPr>
        <p:spPr>
          <a:xfrm rot="0">
            <a:off x="5487162" y="9692742"/>
            <a:ext cx="1692475" cy="139700"/>
          </a:xfrm>
          <a:prstGeom prst="rect">
            <a:avLst/>
          </a:prstGeom>
        </p:spPr>
        <p:txBody>
          <a:bodyPr anchor="t" rtlCol="false" tIns="0" lIns="0" bIns="0" rIns="0">
            <a:spAutoFit/>
          </a:bodyPr>
          <a:lstStyle/>
          <a:p>
            <a:pPr algn="l" marL="215903" indent="-107951" lvl="1">
              <a:lnSpc>
                <a:spcPts val="1000"/>
              </a:lnSpc>
              <a:buFont typeface="Arial"/>
              <a:buChar char="•"/>
            </a:pPr>
            <a:r>
              <a:rPr lang="en-US" b="true" sz="1000">
                <a:solidFill>
                  <a:srgbClr val="292D2D"/>
                </a:solidFill>
                <a:latin typeface="Poppins Bold"/>
                <a:ea typeface="Poppins Bold"/>
                <a:cs typeface="Poppins Bold"/>
                <a:sym typeface="Poppins Bold"/>
              </a:rPr>
              <a:t>2015 – 2020</a:t>
            </a:r>
          </a:p>
        </p:txBody>
      </p:sp>
      <p:sp>
        <p:nvSpPr>
          <p:cNvPr name="TextBox 63" id="63"/>
          <p:cNvSpPr txBox="true"/>
          <p:nvPr/>
        </p:nvSpPr>
        <p:spPr>
          <a:xfrm rot="0">
            <a:off x="3601943" y="9856210"/>
            <a:ext cx="1621838" cy="492125"/>
          </a:xfrm>
          <a:prstGeom prst="rect">
            <a:avLst/>
          </a:prstGeom>
        </p:spPr>
        <p:txBody>
          <a:bodyPr anchor="t" rtlCol="false" tIns="0" lIns="0" bIns="0" rIns="0">
            <a:spAutoFit/>
          </a:bodyPr>
          <a:lstStyle/>
          <a:p>
            <a:pPr algn="l">
              <a:lnSpc>
                <a:spcPts val="1300"/>
              </a:lnSpc>
            </a:pPr>
            <a:r>
              <a:rPr lang="en-US" sz="1000">
                <a:solidFill>
                  <a:srgbClr val="595A5A"/>
                </a:solidFill>
                <a:latin typeface="Poppins"/>
                <a:ea typeface="Poppins"/>
                <a:cs typeface="Poppins"/>
                <a:sym typeface="Poppins"/>
              </a:rPr>
              <a:t>Reduced the production cost by 20% in the second year of internship</a:t>
            </a:r>
          </a:p>
        </p:txBody>
      </p:sp>
      <p:sp>
        <p:nvSpPr>
          <p:cNvPr name="TextBox 64" id="64"/>
          <p:cNvSpPr txBox="true"/>
          <p:nvPr/>
        </p:nvSpPr>
        <p:spPr>
          <a:xfrm rot="0">
            <a:off x="5695517" y="9882840"/>
            <a:ext cx="1484120" cy="492125"/>
          </a:xfrm>
          <a:prstGeom prst="rect">
            <a:avLst/>
          </a:prstGeom>
        </p:spPr>
        <p:txBody>
          <a:bodyPr anchor="t" rtlCol="false" tIns="0" lIns="0" bIns="0" rIns="0">
            <a:spAutoFit/>
          </a:bodyPr>
          <a:lstStyle/>
          <a:p>
            <a:pPr algn="l">
              <a:lnSpc>
                <a:spcPts val="1300"/>
              </a:lnSpc>
            </a:pPr>
            <a:r>
              <a:rPr lang="en-US" sz="1000">
                <a:solidFill>
                  <a:srgbClr val="595A5A"/>
                </a:solidFill>
                <a:latin typeface="Poppins"/>
                <a:ea typeface="Poppins"/>
                <a:cs typeface="Poppins"/>
                <a:sym typeface="Poppins"/>
              </a:rPr>
              <a:t>Managed five projects in our company worth over $100million.</a:t>
            </a:r>
          </a:p>
        </p:txBody>
      </p:sp>
      <p:sp>
        <p:nvSpPr>
          <p:cNvPr name="TextBox 65" id="65"/>
          <p:cNvSpPr txBox="true"/>
          <p:nvPr/>
        </p:nvSpPr>
        <p:spPr>
          <a:xfrm rot="0">
            <a:off x="5969358" y="5395566"/>
            <a:ext cx="1118219" cy="139700"/>
          </a:xfrm>
          <a:prstGeom prst="rect">
            <a:avLst/>
          </a:prstGeom>
        </p:spPr>
        <p:txBody>
          <a:bodyPr anchor="t" rtlCol="false" tIns="0" lIns="0" bIns="0" rIns="0">
            <a:spAutoFit/>
          </a:bodyPr>
          <a:lstStyle/>
          <a:p>
            <a:pPr algn="r">
              <a:lnSpc>
                <a:spcPts val="1000"/>
              </a:lnSpc>
            </a:pPr>
            <a:r>
              <a:rPr lang="en-US" sz="1000">
                <a:solidFill>
                  <a:srgbClr val="595A5A"/>
                </a:solidFill>
                <a:latin typeface="Poppins"/>
                <a:ea typeface="Poppins"/>
                <a:cs typeface="Poppins"/>
                <a:sym typeface="Poppins"/>
              </a:rPr>
              <a:t>2020 - 2023</a:t>
            </a:r>
          </a:p>
        </p:txBody>
      </p:sp>
      <p:sp>
        <p:nvSpPr>
          <p:cNvPr name="TextBox 66" id="66"/>
          <p:cNvSpPr txBox="true"/>
          <p:nvPr/>
        </p:nvSpPr>
        <p:spPr>
          <a:xfrm rot="0">
            <a:off x="5969358" y="6691420"/>
            <a:ext cx="1118219" cy="139700"/>
          </a:xfrm>
          <a:prstGeom prst="rect">
            <a:avLst/>
          </a:prstGeom>
        </p:spPr>
        <p:txBody>
          <a:bodyPr anchor="t" rtlCol="false" tIns="0" lIns="0" bIns="0" rIns="0">
            <a:spAutoFit/>
          </a:bodyPr>
          <a:lstStyle/>
          <a:p>
            <a:pPr algn="r">
              <a:lnSpc>
                <a:spcPts val="1000"/>
              </a:lnSpc>
            </a:pPr>
            <a:r>
              <a:rPr lang="en-US" sz="1000">
                <a:solidFill>
                  <a:srgbClr val="595A5A"/>
                </a:solidFill>
                <a:latin typeface="Poppins"/>
                <a:ea typeface="Poppins"/>
                <a:cs typeface="Poppins"/>
                <a:sym typeface="Poppins"/>
              </a:rPr>
              <a:t>2018 - 2020</a:t>
            </a:r>
          </a:p>
        </p:txBody>
      </p:sp>
      <p:sp>
        <p:nvSpPr>
          <p:cNvPr name="TextBox 67" id="67"/>
          <p:cNvSpPr txBox="true"/>
          <p:nvPr/>
        </p:nvSpPr>
        <p:spPr>
          <a:xfrm rot="0">
            <a:off x="5969358" y="7998760"/>
            <a:ext cx="1118219" cy="139700"/>
          </a:xfrm>
          <a:prstGeom prst="rect">
            <a:avLst/>
          </a:prstGeom>
        </p:spPr>
        <p:txBody>
          <a:bodyPr anchor="t" rtlCol="false" tIns="0" lIns="0" bIns="0" rIns="0">
            <a:spAutoFit/>
          </a:bodyPr>
          <a:lstStyle/>
          <a:p>
            <a:pPr algn="r">
              <a:lnSpc>
                <a:spcPts val="1000"/>
              </a:lnSpc>
            </a:pPr>
            <a:r>
              <a:rPr lang="en-US" sz="1000">
                <a:solidFill>
                  <a:srgbClr val="595A5A"/>
                </a:solidFill>
                <a:latin typeface="Poppins"/>
                <a:ea typeface="Poppins"/>
                <a:cs typeface="Poppins"/>
                <a:sym typeface="Poppins"/>
              </a:rPr>
              <a:t>2018 - 2020</a:t>
            </a:r>
          </a:p>
        </p:txBody>
      </p:sp>
      <p:sp>
        <p:nvSpPr>
          <p:cNvPr name="TextBox 68" id="68"/>
          <p:cNvSpPr txBox="true"/>
          <p:nvPr/>
        </p:nvSpPr>
        <p:spPr>
          <a:xfrm rot="0">
            <a:off x="696095" y="3772053"/>
            <a:ext cx="1243235" cy="221615"/>
          </a:xfrm>
          <a:prstGeom prst="rect">
            <a:avLst/>
          </a:prstGeom>
        </p:spPr>
        <p:txBody>
          <a:bodyPr anchor="t" rtlCol="false" tIns="0" lIns="0" bIns="0" rIns="0">
            <a:spAutoFit/>
          </a:bodyPr>
          <a:lstStyle/>
          <a:p>
            <a:pPr algn="just">
              <a:lnSpc>
                <a:spcPts val="1930"/>
              </a:lnSpc>
              <a:spcBef>
                <a:spcPct val="0"/>
              </a:spcBef>
            </a:pPr>
            <a:r>
              <a:rPr lang="en-US" sz="1000" spc="80">
                <a:solidFill>
                  <a:srgbClr val="000000"/>
                </a:solidFill>
                <a:latin typeface="Poppins"/>
                <a:ea typeface="Poppins"/>
                <a:cs typeface="Poppins"/>
                <a:sym typeface="Poppins"/>
              </a:rPr>
              <a:t>2014 - 2017</a:t>
            </a:r>
          </a:p>
        </p:txBody>
      </p:sp>
      <p:sp>
        <p:nvSpPr>
          <p:cNvPr name="TextBox 69" id="69"/>
          <p:cNvSpPr txBox="true"/>
          <p:nvPr/>
        </p:nvSpPr>
        <p:spPr>
          <a:xfrm rot="0">
            <a:off x="697833" y="4693311"/>
            <a:ext cx="1861507" cy="221615"/>
          </a:xfrm>
          <a:prstGeom prst="rect">
            <a:avLst/>
          </a:prstGeom>
        </p:spPr>
        <p:txBody>
          <a:bodyPr anchor="t" rtlCol="false" tIns="0" lIns="0" bIns="0" rIns="0">
            <a:spAutoFit/>
          </a:bodyPr>
          <a:lstStyle/>
          <a:p>
            <a:pPr algn="l">
              <a:lnSpc>
                <a:spcPts val="1930"/>
              </a:lnSpc>
              <a:spcBef>
                <a:spcPct val="0"/>
              </a:spcBef>
            </a:pPr>
            <a:r>
              <a:rPr lang="en-US" sz="1000" spc="80">
                <a:solidFill>
                  <a:srgbClr val="000000"/>
                </a:solidFill>
                <a:latin typeface="Poppins"/>
                <a:ea typeface="Poppins"/>
                <a:cs typeface="Poppins"/>
                <a:sym typeface="Poppins"/>
              </a:rPr>
              <a:t>2012 - 2015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DAHFt7_E6hg</dc:identifier>
  <dcterms:modified xsi:type="dcterms:W3CDTF">2011-08-01T06:04:30Z</dcterms:modified>
  <cp:revision>1</cp:revision>
  <dc:title>Professional Modern CV Resume</dc:title>
</cp:coreProperties>
</file>